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5"/>
  </p:sldMasterIdLst>
  <p:notesMasterIdLst>
    <p:notesMasterId r:id="rId21"/>
  </p:notesMasterIdLst>
  <p:sldIdLst>
    <p:sldId id="256" r:id="rId6"/>
    <p:sldId id="401" r:id="rId7"/>
    <p:sldId id="288" r:id="rId8"/>
    <p:sldId id="371" r:id="rId9"/>
    <p:sldId id="374" r:id="rId10"/>
    <p:sldId id="378" r:id="rId11"/>
    <p:sldId id="398" r:id="rId12"/>
    <p:sldId id="389" r:id="rId13"/>
    <p:sldId id="381" r:id="rId14"/>
    <p:sldId id="402" r:id="rId15"/>
    <p:sldId id="400" r:id="rId16"/>
    <p:sldId id="394" r:id="rId17"/>
    <p:sldId id="395" r:id="rId18"/>
    <p:sldId id="330" r:id="rId19"/>
    <p:sldId id="363" r:id="rId2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Lafferty" initials="LL" lastIdx="6" clrIdx="0">
    <p:extLst>
      <p:ext uri="{19B8F6BF-5375-455C-9EA6-DF929625EA0E}">
        <p15:presenceInfo xmlns:p15="http://schemas.microsoft.com/office/powerpoint/2012/main" userId="S-1-5-21-3355743482-4099900790-608739421-29773" providerId="AD"/>
      </p:ext>
    </p:extLst>
  </p:cmAuthor>
  <p:cmAuthor id="2" name="Kay Rulton" initials="KR" lastIdx="36" clrIdx="1">
    <p:extLst>
      <p:ext uri="{19B8F6BF-5375-455C-9EA6-DF929625EA0E}">
        <p15:presenceInfo xmlns:p15="http://schemas.microsoft.com/office/powerpoint/2012/main" userId="S-1-5-21-3355743482-4099900790-608739421-12224" providerId="AD"/>
      </p:ext>
    </p:extLst>
  </p:cmAuthor>
  <p:cmAuthor id="3" name="Paul McKinney" initials="PM" lastIdx="41" clrIdx="2">
    <p:extLst>
      <p:ext uri="{19B8F6BF-5375-455C-9EA6-DF929625EA0E}">
        <p15:presenceInfo xmlns:p15="http://schemas.microsoft.com/office/powerpoint/2012/main" userId="S-1-5-21-3355743482-4099900790-608739421-5171" providerId="AD"/>
      </p:ext>
    </p:extLst>
  </p:cmAuthor>
  <p:cmAuthor id="4" name="Paul Huggins" initials="PH" lastIdx="5" clrIdx="3">
    <p:extLst>
      <p:ext uri="{19B8F6BF-5375-455C-9EA6-DF929625EA0E}">
        <p15:presenceInfo xmlns:p15="http://schemas.microsoft.com/office/powerpoint/2012/main" userId="S-1-5-21-3355743482-4099900790-608739421-5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ADD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showGuides="1">
      <p:cViewPr varScale="1">
        <p:scale>
          <a:sx n="90" d="100"/>
          <a:sy n="90" d="100"/>
        </p:scale>
        <p:origin x="616" y="44"/>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14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 Laghzaoui" userId="1a9c8904-4a79-44d4-aff6-795911410f0c" providerId="ADAL" clId="{94FA3CC2-67E0-4C01-8D06-4DD459C2CFDF}"/>
    <pc:docChg chg="modSld">
      <pc:chgData name="May Laghzaoui" userId="1a9c8904-4a79-44d4-aff6-795911410f0c" providerId="ADAL" clId="{94FA3CC2-67E0-4C01-8D06-4DD459C2CFDF}" dt="2021-03-09T10:51:04.710" v="2"/>
      <pc:docMkLst>
        <pc:docMk/>
      </pc:docMkLst>
      <pc:sldChg chg="modSp">
        <pc:chgData name="May Laghzaoui" userId="1a9c8904-4a79-44d4-aff6-795911410f0c" providerId="ADAL" clId="{94FA3CC2-67E0-4C01-8D06-4DD459C2CFDF}" dt="2021-03-09T10:51:04.710" v="2"/>
        <pc:sldMkLst>
          <pc:docMk/>
          <pc:sldMk cId="332672011" sldId="402"/>
        </pc:sldMkLst>
        <pc:spChg chg="mod">
          <ac:chgData name="May Laghzaoui" userId="1a9c8904-4a79-44d4-aff6-795911410f0c" providerId="ADAL" clId="{94FA3CC2-67E0-4C01-8D06-4DD459C2CFDF}" dt="2021-03-09T10:50:48.661" v="1" actId="20577"/>
          <ac:spMkLst>
            <pc:docMk/>
            <pc:sldMk cId="332672011" sldId="402"/>
            <ac:spMk id="13" creationId="{00000000-0000-0000-0000-000000000000}"/>
          </ac:spMkLst>
        </pc:spChg>
        <pc:spChg chg="mod">
          <ac:chgData name="May Laghzaoui" userId="1a9c8904-4a79-44d4-aff6-795911410f0c" providerId="ADAL" clId="{94FA3CC2-67E0-4C01-8D06-4DD459C2CFDF}" dt="2021-03-09T10:51:04.710" v="2"/>
          <ac:spMkLst>
            <pc:docMk/>
            <pc:sldMk cId="332672011" sldId="402"/>
            <ac:spMk id="15" creationId="{00000000-0000-0000-0000-000000000000}"/>
          </ac:spMkLst>
        </pc:spChg>
        <pc:grpChg chg="mod">
          <ac:chgData name="May Laghzaoui" userId="1a9c8904-4a79-44d4-aff6-795911410f0c" providerId="ADAL" clId="{94FA3CC2-67E0-4C01-8D06-4DD459C2CFDF}" dt="2021-03-09T10:51:04.710" v="2"/>
          <ac:grpSpMkLst>
            <pc:docMk/>
            <pc:sldMk cId="332672011" sldId="402"/>
            <ac:grpSpMk id="10" creationId="{00000000-0000-0000-0000-000000000000}"/>
          </ac:grpSpMkLst>
        </pc:grpChg>
      </pc:sldChg>
    </pc:docChg>
  </pc:docChgLst>
  <pc:docChgLst>
    <pc:chgData name="May Laghzaoui" userId="1a9c8904-4a79-44d4-aff6-795911410f0c" providerId="ADAL" clId="{74A1C095-7D58-4941-8994-ED26C5539F45}"/>
    <pc:docChg chg="custSel modSld">
      <pc:chgData name="May Laghzaoui" userId="1a9c8904-4a79-44d4-aff6-795911410f0c" providerId="ADAL" clId="{74A1C095-7D58-4941-8994-ED26C5539F45}" dt="2021-03-01T09:59:53.392" v="195" actId="20577"/>
      <pc:docMkLst>
        <pc:docMk/>
      </pc:docMkLst>
      <pc:sldChg chg="modSp">
        <pc:chgData name="May Laghzaoui" userId="1a9c8904-4a79-44d4-aff6-795911410f0c" providerId="ADAL" clId="{74A1C095-7D58-4941-8994-ED26C5539F45}" dt="2021-03-01T09:54:57.096" v="40" actId="20577"/>
        <pc:sldMkLst>
          <pc:docMk/>
          <pc:sldMk cId="2211389186" sldId="256"/>
        </pc:sldMkLst>
        <pc:spChg chg="mod">
          <ac:chgData name="May Laghzaoui" userId="1a9c8904-4a79-44d4-aff6-795911410f0c" providerId="ADAL" clId="{74A1C095-7D58-4941-8994-ED26C5539F45}" dt="2021-03-01T09:54:57.096" v="40" actId="20577"/>
          <ac:spMkLst>
            <pc:docMk/>
            <pc:sldMk cId="2211389186" sldId="256"/>
            <ac:spMk id="3" creationId="{00000000-0000-0000-0000-000000000000}"/>
          </ac:spMkLst>
        </pc:spChg>
      </pc:sldChg>
      <pc:sldChg chg="modSp">
        <pc:chgData name="May Laghzaoui" userId="1a9c8904-4a79-44d4-aff6-795911410f0c" providerId="ADAL" clId="{74A1C095-7D58-4941-8994-ED26C5539F45}" dt="2021-03-01T09:54:21.021" v="38" actId="20577"/>
        <pc:sldMkLst>
          <pc:docMk/>
          <pc:sldMk cId="1923877664" sldId="363"/>
        </pc:sldMkLst>
        <pc:spChg chg="mod">
          <ac:chgData name="May Laghzaoui" userId="1a9c8904-4a79-44d4-aff6-795911410f0c" providerId="ADAL" clId="{74A1C095-7D58-4941-8994-ED26C5539F45}" dt="2021-03-01T09:54:21.021" v="38" actId="20577"/>
          <ac:spMkLst>
            <pc:docMk/>
            <pc:sldMk cId="1923877664" sldId="363"/>
            <ac:spMk id="2" creationId="{00000000-0000-0000-0000-000000000000}"/>
          </ac:spMkLst>
        </pc:spChg>
      </pc:sldChg>
      <pc:sldChg chg="modSp">
        <pc:chgData name="May Laghzaoui" userId="1a9c8904-4a79-44d4-aff6-795911410f0c" providerId="ADAL" clId="{74A1C095-7D58-4941-8994-ED26C5539F45}" dt="2021-03-01T09:58:55.100" v="193" actId="20577"/>
        <pc:sldMkLst>
          <pc:docMk/>
          <pc:sldMk cId="2328640694" sldId="398"/>
        </pc:sldMkLst>
        <pc:spChg chg="mod">
          <ac:chgData name="May Laghzaoui" userId="1a9c8904-4a79-44d4-aff6-795911410f0c" providerId="ADAL" clId="{74A1C095-7D58-4941-8994-ED26C5539F45}" dt="2021-03-01T09:57:58.615" v="178" actId="1035"/>
          <ac:spMkLst>
            <pc:docMk/>
            <pc:sldMk cId="2328640694" sldId="398"/>
            <ac:spMk id="4" creationId="{00000000-0000-0000-0000-000000000000}"/>
          </ac:spMkLst>
        </pc:spChg>
        <pc:spChg chg="mod">
          <ac:chgData name="May Laghzaoui" userId="1a9c8904-4a79-44d4-aff6-795911410f0c" providerId="ADAL" clId="{74A1C095-7D58-4941-8994-ED26C5539F45}" dt="2021-03-01T09:57:52.213" v="159" actId="1035"/>
          <ac:spMkLst>
            <pc:docMk/>
            <pc:sldMk cId="2328640694" sldId="398"/>
            <ac:spMk id="7" creationId="{00000000-0000-0000-0000-000000000000}"/>
          </ac:spMkLst>
        </pc:spChg>
        <pc:spChg chg="mod">
          <ac:chgData name="May Laghzaoui" userId="1a9c8904-4a79-44d4-aff6-795911410f0c" providerId="ADAL" clId="{74A1C095-7D58-4941-8994-ED26C5539F45}" dt="2021-03-01T09:58:55.100" v="193" actId="20577"/>
          <ac:spMkLst>
            <pc:docMk/>
            <pc:sldMk cId="2328640694" sldId="398"/>
            <ac:spMk id="9" creationId="{00000000-0000-0000-0000-000000000000}"/>
          </ac:spMkLst>
        </pc:spChg>
        <pc:spChg chg="mod">
          <ac:chgData name="May Laghzaoui" userId="1a9c8904-4a79-44d4-aff6-795911410f0c" providerId="ADAL" clId="{74A1C095-7D58-4941-8994-ED26C5539F45}" dt="2021-03-01T09:57:37.422" v="142"/>
          <ac:spMkLst>
            <pc:docMk/>
            <pc:sldMk cId="2328640694" sldId="398"/>
            <ac:spMk id="11" creationId="{00000000-0000-0000-0000-000000000000}"/>
          </ac:spMkLst>
        </pc:spChg>
        <pc:spChg chg="mod">
          <ac:chgData name="May Laghzaoui" userId="1a9c8904-4a79-44d4-aff6-795911410f0c" providerId="ADAL" clId="{74A1C095-7D58-4941-8994-ED26C5539F45}" dt="2021-03-01T09:58:15.487" v="183" actId="14100"/>
          <ac:spMkLst>
            <pc:docMk/>
            <pc:sldMk cId="2328640694" sldId="398"/>
            <ac:spMk id="13" creationId="{00000000-0000-0000-0000-000000000000}"/>
          </ac:spMkLst>
        </pc:spChg>
      </pc:sldChg>
      <pc:sldChg chg="modSp">
        <pc:chgData name="May Laghzaoui" userId="1a9c8904-4a79-44d4-aff6-795911410f0c" providerId="ADAL" clId="{74A1C095-7D58-4941-8994-ED26C5539F45}" dt="2021-03-01T09:59:53.392" v="195" actId="20577"/>
        <pc:sldMkLst>
          <pc:docMk/>
          <pc:sldMk cId="332672011" sldId="402"/>
        </pc:sldMkLst>
        <pc:spChg chg="mod">
          <ac:chgData name="May Laghzaoui" userId="1a9c8904-4a79-44d4-aff6-795911410f0c" providerId="ADAL" clId="{74A1C095-7D58-4941-8994-ED26C5539F45}" dt="2021-03-01T09:52:57.372" v="0" actId="20577"/>
          <ac:spMkLst>
            <pc:docMk/>
            <pc:sldMk cId="332672011" sldId="402"/>
            <ac:spMk id="8" creationId="{00000000-0000-0000-0000-000000000000}"/>
          </ac:spMkLst>
        </pc:spChg>
        <pc:spChg chg="mod">
          <ac:chgData name="May Laghzaoui" userId="1a9c8904-4a79-44d4-aff6-795911410f0c" providerId="ADAL" clId="{74A1C095-7D58-4941-8994-ED26C5539F45}" dt="2021-03-01T09:59:53.392" v="195" actId="20577"/>
          <ac:spMkLst>
            <pc:docMk/>
            <pc:sldMk cId="332672011" sldId="402"/>
            <ac:spMk id="14" creationId="{00000000-0000-0000-0000-000000000000}"/>
          </ac:spMkLst>
        </pc:spChg>
        <pc:grpChg chg="mod">
          <ac:chgData name="May Laghzaoui" userId="1a9c8904-4a79-44d4-aff6-795911410f0c" providerId="ADAL" clId="{74A1C095-7D58-4941-8994-ED26C5539F45}" dt="2021-03-01T09:59:51.272" v="194"/>
          <ac:grpSpMkLst>
            <pc:docMk/>
            <pc:sldMk cId="332672011" sldId="402"/>
            <ac:grpSpMk id="10"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9CACA8-1BBC-4975-8319-4D3B3E6CC5A7}" type="datetimeFigureOut">
              <a:rPr lang="en-GB" smtClean="0"/>
              <a:t>09/03/2021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BBFE7A-5D0F-421C-811A-CD982381D372}" type="slidenum">
              <a:rPr lang="en-GB" smtClean="0"/>
              <a:t>‹#›</a:t>
            </a:fld>
            <a:endParaRPr lang="en-GB" dirty="0"/>
          </a:p>
        </p:txBody>
      </p:sp>
    </p:spTree>
    <p:extLst>
      <p:ext uri="{BB962C8B-B14F-4D97-AF65-F5344CB8AC3E}">
        <p14:creationId xmlns:p14="http://schemas.microsoft.com/office/powerpoint/2010/main" val="17909313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1301" y="1050182"/>
            <a:ext cx="5221287" cy="1533474"/>
          </a:xfrm>
        </p:spPr>
        <p:txBody>
          <a:bodyPr anchor="t">
            <a:noAutofit/>
          </a:bodyPr>
          <a:lstStyle>
            <a:lvl1pPr algn="l">
              <a:defRPr sz="3200"/>
            </a:lvl1pPr>
          </a:lstStyle>
          <a:p>
            <a:r>
              <a:rPr lang="en-US" dirty="0"/>
              <a:t>Enter title here</a:t>
            </a:r>
          </a:p>
        </p:txBody>
      </p:sp>
      <p:sp>
        <p:nvSpPr>
          <p:cNvPr id="3" name="Subtitle 2"/>
          <p:cNvSpPr>
            <a:spLocks noGrp="1"/>
          </p:cNvSpPr>
          <p:nvPr>
            <p:ph type="subTitle" idx="1" hasCustomPrompt="1"/>
          </p:nvPr>
        </p:nvSpPr>
        <p:spPr>
          <a:xfrm>
            <a:off x="1511300" y="2892091"/>
            <a:ext cx="5221287" cy="770335"/>
          </a:xfrm>
        </p:spPr>
        <p:txBody>
          <a:bodyPr lIns="0" tIns="0" rIns="0" bIns="0">
            <a:noAutofit/>
          </a:bodyPr>
          <a:lstStyle>
            <a:lvl1pPr marL="0" indent="0" algn="l">
              <a:buNone/>
              <a:defRPr sz="20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4" name="Date Placeholder 3"/>
          <p:cNvSpPr>
            <a:spLocks noGrp="1"/>
          </p:cNvSpPr>
          <p:nvPr>
            <p:ph type="dt" sz="half" idx="10"/>
          </p:nvPr>
        </p:nvSpPr>
        <p:spPr>
          <a:xfrm>
            <a:off x="1511301" y="4032267"/>
            <a:ext cx="1620837" cy="273844"/>
          </a:xfrm>
          <a:prstGeom prst="rect">
            <a:avLst/>
          </a:prstGeom>
        </p:spPr>
        <p:txBody>
          <a:bodyPr lIns="0" tIns="0" rIns="0" bIns="0"/>
          <a:lstStyle>
            <a:lvl1pPr>
              <a:defRPr sz="1600"/>
            </a:lvl1pPr>
          </a:lstStyle>
          <a:p>
            <a:fld id="{9F701154-5608-44BB-A004-67DB8CAC743A}" type="datetime1">
              <a:rPr lang="en-GB" smtClean="0"/>
              <a:pPr/>
              <a:t>09/03/2021</a:t>
            </a:fld>
            <a:endParaRPr lang="en-GB" dirty="0"/>
          </a:p>
        </p:txBody>
      </p:sp>
      <p:cxnSp>
        <p:nvCxnSpPr>
          <p:cNvPr id="7" name="Straight Connector 6"/>
          <p:cNvCxnSpPr>
            <a:cxnSpLocks/>
          </p:cNvCxnSpPr>
          <p:nvPr userDrawn="1"/>
        </p:nvCxnSpPr>
        <p:spPr>
          <a:xfrm>
            <a:off x="1511301" y="3863073"/>
            <a:ext cx="1620837"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70198038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_table_graph_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298" y="935658"/>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8" name="Text Placeholder 2"/>
          <p:cNvSpPr>
            <a:spLocks noGrp="1"/>
          </p:cNvSpPr>
          <p:nvPr>
            <p:ph idx="18"/>
          </p:nvPr>
        </p:nvSpPr>
        <p:spPr>
          <a:xfrm>
            <a:off x="4987446"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p:ph idx="19"/>
          </p:nvPr>
        </p:nvSpPr>
        <p:spPr>
          <a:xfrm>
            <a:off x="1531619"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6071239"/>
      </p:ext>
    </p:extLst>
  </p:cSld>
  <p:clrMapOvr>
    <a:masterClrMapping/>
  </p:clrMapOvr>
  <p:extLst mod="1">
    <p:ext uri="{DCECCB84-F9BA-43D5-87BE-67443E8EF086}">
      <p15:sldGuideLst xmlns:p15="http://schemas.microsoft.com/office/powerpoint/2012/main">
        <p15:guide id="1" pos="51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no subtitle">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
          <p:cNvSpPr>
            <a:spLocks noGrp="1"/>
          </p:cNvSpPr>
          <p:nvPr>
            <p:ph idx="18"/>
          </p:nvPr>
        </p:nvSpPr>
        <p:spPr>
          <a:xfrm>
            <a:off x="5003364"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idx="19"/>
          </p:nvPr>
        </p:nvSpPr>
        <p:spPr>
          <a:xfrm>
            <a:off x="1511299"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0"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989687"/>
      </p:ext>
    </p:extLst>
  </p:cSld>
  <p:clrMapOvr>
    <a:masterClrMapping/>
  </p:clrMapOvr>
  <p:extLst mod="1">
    <p:ext uri="{DCECCB84-F9BA-43D5-87BE-67443E8EF086}">
      <p15:sldGuideLst xmlns:p15="http://schemas.microsoft.com/office/powerpoint/2012/main">
        <p15:guide id="1" pos="51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mparison Stat 2 (Dark Blue)">
    <p:spTree>
      <p:nvGrpSpPr>
        <p:cNvPr id="1" name=""/>
        <p:cNvGrpSpPr/>
        <p:nvPr/>
      </p:nvGrpSpPr>
      <p:grpSpPr>
        <a:xfrm>
          <a:off x="0" y="0"/>
          <a:ext cx="0" cy="0"/>
          <a:chOff x="0" y="0"/>
          <a:chExt cx="0" cy="0"/>
        </a:xfrm>
      </p:grpSpPr>
      <p:sp>
        <p:nvSpPr>
          <p:cNvPr id="6" name="Rectangle 5"/>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9277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Comparison Stat 2 (Light Blue)">
    <p:spTree>
      <p:nvGrpSpPr>
        <p:cNvPr id="1" name=""/>
        <p:cNvGrpSpPr/>
        <p:nvPr/>
      </p:nvGrpSpPr>
      <p:grpSpPr>
        <a:xfrm>
          <a:off x="0" y="0"/>
          <a:ext cx="0" cy="0"/>
          <a:chOff x="0" y="0"/>
          <a:chExt cx="0" cy="0"/>
        </a:xfrm>
      </p:grpSpPr>
      <p:sp>
        <p:nvSpPr>
          <p:cNvPr id="18" name="Rectangle 17"/>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0"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75512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Comparison Stat 3 (Dark Blue)">
    <p:spTree>
      <p:nvGrpSpPr>
        <p:cNvPr id="1" name=""/>
        <p:cNvGrpSpPr/>
        <p:nvPr/>
      </p:nvGrpSpPr>
      <p:grpSpPr>
        <a:xfrm>
          <a:off x="0" y="0"/>
          <a:ext cx="0" cy="0"/>
          <a:chOff x="0" y="0"/>
          <a:chExt cx="0" cy="0"/>
        </a:xfrm>
      </p:grpSpPr>
      <p:sp>
        <p:nvSpPr>
          <p:cNvPr id="23" name="Rectangle 22"/>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83EC25B5-DDEC-4A99-AEF0-9546B1659FDE}" type="datetime1">
              <a:rPr lang="en-GB" smtClean="0"/>
              <a:pPr/>
              <a:t>09/03/2021</a:t>
            </a:fld>
            <a:endParaRPr lang="en-GB"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0812"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08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0812"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0812"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6"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145438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Comparison Stat 3 (Light Blue)">
    <p:spTree>
      <p:nvGrpSpPr>
        <p:cNvPr id="1" name=""/>
        <p:cNvGrpSpPr/>
        <p:nvPr/>
      </p:nvGrpSpPr>
      <p:grpSpPr>
        <a:xfrm>
          <a:off x="0" y="0"/>
          <a:ext cx="0" cy="0"/>
          <a:chOff x="0" y="0"/>
          <a:chExt cx="0" cy="0"/>
        </a:xfrm>
      </p:grpSpPr>
      <p:sp>
        <p:nvSpPr>
          <p:cNvPr id="22" name="Rectangle 21"/>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4468"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4468"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4468"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4468"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23"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516362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Content Half Text">
    <p:spTree>
      <p:nvGrpSpPr>
        <p:cNvPr id="1" name=""/>
        <p:cNvGrpSpPr/>
        <p:nvPr/>
      </p:nvGrpSpPr>
      <p:grpSpPr>
        <a:xfrm>
          <a:off x="0" y="0"/>
          <a:ext cx="0" cy="0"/>
          <a:chOff x="0" y="0"/>
          <a:chExt cx="0" cy="0"/>
        </a:xfrm>
      </p:grpSpPr>
      <p:sp>
        <p:nvSpPr>
          <p:cNvPr id="15" name="Content Placeholder 5"/>
          <p:cNvSpPr>
            <a:spLocks noGrp="1"/>
          </p:cNvSpPr>
          <p:nvPr>
            <p:ph sz="quarter" idx="17" hasCustomPrompt="1"/>
          </p:nvPr>
        </p:nvSpPr>
        <p:spPr>
          <a:xfrm>
            <a:off x="5009438" y="1226957"/>
            <a:ext cx="3290482" cy="3259699"/>
          </a:xfrm>
        </p:spPr>
        <p:txBody>
          <a:bodyPr numCol="1" spcCol="108000" anchor="ctr"/>
          <a:lstStyle>
            <a:lvl1pPr algn="ctr">
              <a:defRPr/>
            </a:lvl1pPr>
            <a:lvl2pPr marL="266700" indent="-171450">
              <a:buFontTx/>
              <a:buBlip>
                <a:blip r:embed="rId2"/>
              </a:buBlip>
              <a:defRPr/>
            </a:lvl2pPr>
          </a:lstStyle>
          <a:p>
            <a:pPr lvl="0"/>
            <a:r>
              <a:rPr lang="en-US" dirty="0"/>
              <a:t>Click to insert image/ video/ table/ chart</a:t>
            </a:r>
          </a:p>
        </p:txBody>
      </p:sp>
      <p:sp>
        <p:nvSpPr>
          <p:cNvPr id="23" name="Text Placeholder 2"/>
          <p:cNvSpPr>
            <a:spLocks noGrp="1"/>
          </p:cNvSpPr>
          <p:nvPr>
            <p:ph idx="18"/>
          </p:nvPr>
        </p:nvSpPr>
        <p:spPr>
          <a:xfrm>
            <a:off x="1511298" y="1233968"/>
            <a:ext cx="3241322" cy="32526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298" y="976169"/>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0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table/chart">
    <p:spTree>
      <p:nvGrpSpPr>
        <p:cNvPr id="1" name=""/>
        <p:cNvGrpSpPr/>
        <p:nvPr/>
      </p:nvGrpSpPr>
      <p:grpSpPr>
        <a:xfrm>
          <a:off x="0" y="0"/>
          <a:ext cx="0" cy="0"/>
          <a:chOff x="0" y="0"/>
          <a:chExt cx="0" cy="0"/>
        </a:xfrm>
      </p:grpSpPr>
      <p:sp>
        <p:nvSpPr>
          <p:cNvPr id="15" name="Content Placeholder 5"/>
          <p:cNvSpPr>
            <a:spLocks noGrp="1"/>
          </p:cNvSpPr>
          <p:nvPr>
            <p:ph sz="quarter" idx="17" hasCustomPrompt="1"/>
          </p:nvPr>
        </p:nvSpPr>
        <p:spPr>
          <a:xfrm>
            <a:off x="1511298" y="1221776"/>
            <a:ext cx="6643689" cy="3259699"/>
          </a:xfrm>
        </p:spPr>
        <p:txBody>
          <a:bodyPr numCol="1" spcCol="108000" anchor="ctr"/>
          <a:lstStyle>
            <a:lvl1pPr algn="ctr">
              <a:defRPr/>
            </a:lvl1pPr>
            <a:lvl2pPr marL="266700" indent="-171450">
              <a:buFontTx/>
              <a:buBlip>
                <a:blip r:embed="rId2"/>
              </a:buBlip>
              <a:defRPr/>
            </a:lvl2pPr>
          </a:lstStyle>
          <a:p>
            <a:pPr lvl="0"/>
            <a:r>
              <a:rPr lang="en-US" dirty="0"/>
              <a:t>Click to insert image/ video/ table/ chart</a:t>
            </a:r>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298" y="970382"/>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5"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rgbClr val="002060"/>
                </a:solidFill>
              </a:defRPr>
            </a:lvl1pPr>
          </a:lstStyle>
          <a:p>
            <a:fld id="{D209C6F7-3311-4A51-91D2-C6AA7AB1F99B}" type="slidenum">
              <a:rPr lang="en-GB" smtClean="0"/>
              <a:pPr/>
              <a:t>‹#›</a:t>
            </a:fld>
            <a:endParaRPr lang="en-GB" dirty="0"/>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301" y="216602"/>
            <a:ext cx="7356636" cy="644010"/>
          </a:xfrm>
        </p:spPr>
        <p:txBody>
          <a:bodyPr/>
          <a:lstStyle>
            <a:lvl1pPr>
              <a:defRPr sz="2400"/>
            </a:lvl1pPr>
          </a:lstStyle>
          <a:p>
            <a:r>
              <a:rPr lang="en-US" dirty="0"/>
              <a:t>Enter title here</a:t>
            </a:r>
          </a:p>
        </p:txBody>
      </p:sp>
      <p:cxnSp>
        <p:nvCxnSpPr>
          <p:cNvPr id="25" name="Straight Connector 24"/>
          <p:cNvCxnSpPr/>
          <p:nvPr userDrawn="1"/>
        </p:nvCxnSpPr>
        <p:spPr>
          <a:xfrm>
            <a:off x="1511298" y="93565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Subtitle 2"/>
          <p:cNvSpPr>
            <a:spLocks noGrp="1"/>
          </p:cNvSpPr>
          <p:nvPr>
            <p:ph type="subTitle" idx="1" hasCustomPrompt="1"/>
          </p:nvPr>
        </p:nvSpPr>
        <p:spPr>
          <a:xfrm>
            <a:off x="1511299" y="1226956"/>
            <a:ext cx="7346247"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Tree>
    <p:extLst>
      <p:ext uri="{BB962C8B-B14F-4D97-AF65-F5344CB8AC3E}">
        <p14:creationId xmlns:p14="http://schemas.microsoft.com/office/powerpoint/2010/main" val="31460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3665215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60350" y="357152"/>
            <a:ext cx="832644" cy="508036"/>
          </a:xfrm>
          <a:blipFill>
            <a:blip r:embed="rId2"/>
            <a:stretch>
              <a:fillRect/>
            </a:stretch>
          </a:blipFill>
        </p:spPr>
        <p:txBody>
          <a:bodyPr/>
          <a:lstStyle>
            <a:lvl1pPr marL="0" indent="0">
              <a:buNone/>
              <a:defRPr/>
            </a:lvl1pPr>
            <a:lvl2pPr marL="95250" indent="0">
              <a:buNone/>
              <a:defRPr/>
            </a:lvl2pPr>
          </a:lstStyle>
          <a:p>
            <a:pPr lvl="0"/>
            <a:r>
              <a:rPr lang="en-US" dirty="0"/>
              <a:t>    </a:t>
            </a:r>
          </a:p>
        </p:txBody>
      </p:sp>
      <p:sp>
        <p:nvSpPr>
          <p:cNvPr id="11" name="Picture Placeholder 10"/>
          <p:cNvSpPr>
            <a:spLocks noGrp="1"/>
          </p:cNvSpPr>
          <p:nvPr>
            <p:ph type="pic" sz="quarter" idx="10" hasCustomPrompt="1"/>
          </p:nvPr>
        </p:nvSpPr>
        <p:spPr>
          <a:xfrm>
            <a:off x="0" y="0"/>
            <a:ext cx="9144000" cy="5143500"/>
          </a:xfrm>
        </p:spPr>
        <p:txBody>
          <a:bodyPr anchor="ctr"/>
          <a:lstStyle>
            <a:lvl1pPr marL="0" indent="0" algn="ctr">
              <a:buNone/>
              <a:defRPr>
                <a:solidFill>
                  <a:schemeClr val="tx1"/>
                </a:solidFill>
              </a:defRPr>
            </a:lvl1pPr>
          </a:lstStyle>
          <a:p>
            <a:r>
              <a:rPr lang="en-GB" dirty="0"/>
              <a:t>Click icon to insert image</a:t>
            </a:r>
          </a:p>
        </p:txBody>
      </p:sp>
      <p:sp>
        <p:nvSpPr>
          <p:cNvPr id="17" name="Rectangle 16"/>
          <p:cNvSpPr/>
          <p:nvPr userDrawn="1"/>
        </p:nvSpPr>
        <p:spPr>
          <a:xfrm>
            <a:off x="0" y="-1120140"/>
            <a:ext cx="1836420" cy="10134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White logo is in the top corner, once image is inserted Right click and select Send to back. </a:t>
            </a:r>
            <a:endParaRPr lang="en-GB" dirty="0"/>
          </a:p>
        </p:txBody>
      </p:sp>
    </p:spTree>
    <p:extLst>
      <p:ext uri="{BB962C8B-B14F-4D97-AF65-F5344CB8AC3E}">
        <p14:creationId xmlns:p14="http://schemas.microsoft.com/office/powerpoint/2010/main" val="1078235359"/>
      </p:ext>
    </p:extLst>
  </p:cSld>
  <p:clrMapOvr>
    <a:masterClrMapping/>
  </p:clrMapOvr>
  <p:extLst mod="1">
    <p:ext uri="{DCECCB84-F9BA-43D5-87BE-67443E8EF086}">
      <p15:sldGuideLst xmlns:p15="http://schemas.microsoft.com/office/powerpoint/2012/main">
        <p15:guide id="1" pos="164" userDrawn="1">
          <p15:clr>
            <a:srgbClr val="FBAE40"/>
          </p15:clr>
        </p15:guide>
        <p15:guide id="2" orient="horz" pos="54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extBox 1"/>
          <p:cNvSpPr txBox="1"/>
          <p:nvPr userDrawn="1"/>
        </p:nvSpPr>
        <p:spPr>
          <a:xfrm>
            <a:off x="1511300" y="2490281"/>
            <a:ext cx="7384645" cy="2492990"/>
          </a:xfrm>
          <a:prstGeom prst="rect">
            <a:avLst/>
          </a:prstGeom>
          <a:noFill/>
        </p:spPr>
        <p:txBody>
          <a:bodyPr wrap="square" rtlCol="0">
            <a:spAutoFit/>
          </a:bodyPr>
          <a:lstStyle/>
          <a:p>
            <a:pPr lvl="0"/>
            <a:r>
              <a:rPr lang="en-GB" sz="1200" dirty="0"/>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1200" dirty="0"/>
              <a:t>The Carbon Trust is a company limited by guarantee and registered in England and Wales under company number 4190230 with its registered office at 4th Floor Dorset House, Stamford Street, London SE1 9NT.</a:t>
            </a:r>
          </a:p>
          <a:p>
            <a:pPr lvl="0"/>
            <a:r>
              <a:rPr lang="en-GB" sz="1200" dirty="0"/>
              <a:t>Published in the UK: 2017.</a:t>
            </a:r>
          </a:p>
          <a:p>
            <a:pPr lvl="0"/>
            <a:r>
              <a:rPr lang="en-GB" sz="1200" dirty="0"/>
              <a:t>© The Carbon Trust 2017. All rights reserved. </a:t>
            </a:r>
          </a:p>
          <a:p>
            <a:pPr marL="0" indent="0">
              <a:buClr>
                <a:schemeClr val="accent4"/>
              </a:buClr>
              <a:buFont typeface="Arial" panose="020B0604020202020204" pitchFamily="34" charset="0"/>
              <a:buNone/>
            </a:pPr>
            <a:endParaRPr lang="en-GB" sz="1200" dirty="0"/>
          </a:p>
        </p:txBody>
      </p:sp>
    </p:spTree>
    <p:extLst>
      <p:ext uri="{BB962C8B-B14F-4D97-AF65-F5344CB8AC3E}">
        <p14:creationId xmlns:p14="http://schemas.microsoft.com/office/powerpoint/2010/main" val="6953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12">
    <p:spTree>
      <p:nvGrpSpPr>
        <p:cNvPr id="1" name=""/>
        <p:cNvGrpSpPr/>
        <p:nvPr/>
      </p:nvGrpSpPr>
      <p:grpSpPr>
        <a:xfrm>
          <a:off x="0" y="0"/>
          <a:ext cx="0" cy="0"/>
          <a:chOff x="0" y="0"/>
          <a:chExt cx="0" cy="0"/>
        </a:xfrm>
      </p:grpSpPr>
      <p:sp>
        <p:nvSpPr>
          <p:cNvPr id="10" name="Text Placeholder 16"/>
          <p:cNvSpPr>
            <a:spLocks noGrp="1"/>
          </p:cNvSpPr>
          <p:nvPr>
            <p:ph type="body" sz="quarter" idx="13" hasCustomPrompt="1"/>
          </p:nvPr>
        </p:nvSpPr>
        <p:spPr>
          <a:xfrm>
            <a:off x="1511298" y="1504951"/>
            <a:ext cx="3347135" cy="397592"/>
          </a:xfrm>
          <a:solidFill>
            <a:schemeClr val="accent4"/>
          </a:solidFill>
        </p:spPr>
        <p:txBody>
          <a:bodyPr lIns="180000" anchor="ctr">
            <a:noAutofit/>
          </a:bodyPr>
          <a:lstStyle>
            <a:lvl1pPr marL="342900" indent="-342900">
              <a:buClrTx/>
              <a:buFont typeface="+mj-lt"/>
              <a:buAutoNum type="arabicPeriod"/>
              <a:defRPr sz="1800" b="1" baseline="0">
                <a:solidFill>
                  <a:schemeClr val="bg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7"/>
            <a:ext cx="3349576" cy="397592"/>
          </a:xfrm>
          <a:solidFill>
            <a:schemeClr val="bg1"/>
          </a:solidFill>
        </p:spPr>
        <p:txBody>
          <a:bodyPr lIns="180000" anchor="ctr">
            <a:noAutofit/>
          </a:bodyPr>
          <a:lstStyle>
            <a:lvl1pPr marL="342900" indent="-342900">
              <a:buClrTx/>
              <a:buFont typeface="+mj-lt"/>
              <a:buAutoNum type="arabicPeriod" startAt="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79"/>
            <a:ext cx="3349576" cy="397592"/>
          </a:xfrm>
          <a:solidFill>
            <a:schemeClr val="bg1"/>
          </a:solidFill>
        </p:spPr>
        <p:txBody>
          <a:bodyPr lIns="180000" anchor="ctr">
            <a:noAutofit/>
          </a:bodyPr>
          <a:lstStyle>
            <a:lvl1pPr marL="342900" indent="-342900">
              <a:buClrTx/>
              <a:buFont typeface="+mj-lt"/>
              <a:buAutoNum type="arabicPeriod" startAt="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3"/>
            <a:ext cx="3349576" cy="397592"/>
          </a:xfrm>
          <a:solidFill>
            <a:schemeClr val="bg1"/>
          </a:solidFill>
        </p:spPr>
        <p:txBody>
          <a:bodyPr lIns="180000" anchor="ctr">
            <a:noAutofit/>
          </a:bodyPr>
          <a:lstStyle>
            <a:lvl1pPr marL="342900" indent="-342900">
              <a:buClrTx/>
              <a:buFont typeface="+mj-lt"/>
              <a:buAutoNum type="arabicPeriod" startAt="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7"/>
            <a:ext cx="3349576" cy="397592"/>
          </a:xfrm>
          <a:solidFill>
            <a:schemeClr val="bg1"/>
          </a:solidFill>
        </p:spPr>
        <p:txBody>
          <a:bodyPr lIns="180000" anchor="ctr">
            <a:noAutofit/>
          </a:bodyPr>
          <a:lstStyle>
            <a:lvl1pPr marL="342900" indent="-342900">
              <a:buClrTx/>
              <a:buFont typeface="+mj-lt"/>
              <a:buAutoNum type="arabicPeriod" startAt="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1"/>
            <a:ext cx="3349576" cy="397592"/>
          </a:xfrm>
          <a:solidFill>
            <a:schemeClr val="bg1"/>
          </a:solidFill>
        </p:spPr>
        <p:txBody>
          <a:bodyPr lIns="180000" anchor="ctr">
            <a:noAutofit/>
          </a:bodyPr>
          <a:lstStyle>
            <a:lvl1pPr marL="342900" indent="-342900">
              <a:buClrTx/>
              <a:buFont typeface="+mj-lt"/>
              <a:buAutoNum type="arabicPeriod" startAt="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0"/>
            <a:ext cx="3360381" cy="397592"/>
          </a:xfrm>
          <a:solidFill>
            <a:schemeClr val="bg1"/>
          </a:solidFill>
        </p:spPr>
        <p:txBody>
          <a:bodyPr lIns="180000" anchor="ctr">
            <a:noAutofit/>
          </a:bodyPr>
          <a:lstStyle>
            <a:lvl1pPr marL="342900" indent="-342900">
              <a:buClrTx/>
              <a:buFont typeface="+mj-lt"/>
              <a:buAutoNum type="arabicPeriod" startAt="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4"/>
            <a:ext cx="3360381" cy="397592"/>
          </a:xfrm>
          <a:solidFill>
            <a:schemeClr val="bg1"/>
          </a:solidFill>
        </p:spPr>
        <p:txBody>
          <a:bodyPr lIns="180000" anchor="ctr">
            <a:noAutofit/>
          </a:bodyPr>
          <a:lstStyle>
            <a:lvl1pPr marL="342900" indent="-342900">
              <a:buClrTx/>
              <a:buFont typeface="+mj-lt"/>
              <a:buAutoNum type="arabicPeriod" startAt="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1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1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1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grpSp>
        <p:nvGrpSpPr>
          <p:cNvPr id="17" name="Group 16"/>
          <p:cNvGrpSpPr/>
          <p:nvPr userDrawn="1"/>
        </p:nvGrpSpPr>
        <p:grpSpPr>
          <a:xfrm>
            <a:off x="-2555132" y="0"/>
            <a:ext cx="2412459" cy="4176409"/>
            <a:chOff x="-2555132" y="0"/>
            <a:chExt cx="2412459" cy="4176409"/>
          </a:xfrm>
        </p:grpSpPr>
        <p:sp>
          <p:nvSpPr>
            <p:cNvPr id="18" name="Rectangle 17"/>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19" name="Straight Connector 18"/>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22" name="Picture 21"/>
            <p:cNvPicPr>
              <a:picLocks noChangeAspect="1"/>
            </p:cNvPicPr>
            <p:nvPr userDrawn="1"/>
          </p:nvPicPr>
          <p:blipFill>
            <a:blip r:embed="rId3"/>
            <a:stretch>
              <a:fillRect/>
            </a:stretch>
          </p:blipFill>
          <p:spPr>
            <a:xfrm>
              <a:off x="-1859464" y="2253033"/>
              <a:ext cx="1243114" cy="708854"/>
            </a:xfrm>
            <a:prstGeom prst="rect">
              <a:avLst/>
            </a:prstGeom>
          </p:spPr>
        </p:pic>
        <p:pic>
          <p:nvPicPr>
            <p:cNvPr id="24" name="Picture 23"/>
            <p:cNvPicPr>
              <a:picLocks noChangeAspect="1"/>
            </p:cNvPicPr>
            <p:nvPr userDrawn="1"/>
          </p:nvPicPr>
          <p:blipFill>
            <a:blip r:embed="rId4"/>
            <a:stretch>
              <a:fillRect/>
            </a:stretch>
          </p:blipFill>
          <p:spPr>
            <a:xfrm>
              <a:off x="-1859464" y="3564509"/>
              <a:ext cx="1243114" cy="496588"/>
            </a:xfrm>
            <a:prstGeom prst="rect">
              <a:avLst/>
            </a:prstGeom>
          </p:spPr>
        </p:pic>
      </p:grpSp>
    </p:spTree>
    <p:extLst>
      <p:ext uri="{BB962C8B-B14F-4D97-AF65-F5344CB8AC3E}">
        <p14:creationId xmlns:p14="http://schemas.microsoft.com/office/powerpoint/2010/main" val="33298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3-24">
    <p:spTree>
      <p:nvGrpSpPr>
        <p:cNvPr id="1" name=""/>
        <p:cNvGrpSpPr/>
        <p:nvPr/>
      </p:nvGrpSpPr>
      <p:grpSpPr>
        <a:xfrm>
          <a:off x="0" y="0"/>
          <a:ext cx="0" cy="0"/>
          <a:chOff x="0" y="0"/>
          <a:chExt cx="0" cy="0"/>
        </a:xfrm>
      </p:grpSpPr>
      <p:sp>
        <p:nvSpPr>
          <p:cNvPr id="10" name="Text Placeholder 16"/>
          <p:cNvSpPr>
            <a:spLocks noGrp="1"/>
          </p:cNvSpPr>
          <p:nvPr>
            <p:ph type="body" sz="quarter" idx="13" hasCustomPrompt="1"/>
          </p:nvPr>
        </p:nvSpPr>
        <p:spPr>
          <a:xfrm>
            <a:off x="1511298" y="1504951"/>
            <a:ext cx="3347135" cy="397592"/>
          </a:xfrm>
          <a:noFill/>
        </p:spPr>
        <p:txBody>
          <a:bodyPr lIns="180000" anchor="ctr">
            <a:noAutofit/>
          </a:bodyPr>
          <a:lstStyle>
            <a:lvl1pPr marL="342900" indent="-342900">
              <a:buClrTx/>
              <a:buFont typeface="+mj-lt"/>
              <a:buAutoNum type="arabicPeriod" startAt="13"/>
              <a:defRPr sz="1800" b="1" baseline="0">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8"/>
            <a:ext cx="3349576" cy="397592"/>
          </a:xfrm>
          <a:solidFill>
            <a:schemeClr val="bg1"/>
          </a:solidFill>
        </p:spPr>
        <p:txBody>
          <a:bodyPr lIns="180000" anchor="ctr">
            <a:noAutofit/>
          </a:bodyPr>
          <a:lstStyle>
            <a:lvl1pPr marL="342900" indent="-342900">
              <a:buClrTx/>
              <a:buFont typeface="+mj-lt"/>
              <a:buAutoNum type="arabicPeriod" startAt="1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80"/>
            <a:ext cx="3349576" cy="397592"/>
          </a:xfrm>
          <a:solidFill>
            <a:schemeClr val="bg1"/>
          </a:solidFill>
        </p:spPr>
        <p:txBody>
          <a:bodyPr lIns="180000" anchor="ctr">
            <a:noAutofit/>
          </a:bodyPr>
          <a:lstStyle>
            <a:lvl1pPr marL="342900" indent="-342900">
              <a:buClrTx/>
              <a:buFont typeface="+mj-lt"/>
              <a:buAutoNum type="arabicPeriod" startAt="1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4"/>
            <a:ext cx="3349576" cy="397592"/>
          </a:xfrm>
          <a:solidFill>
            <a:schemeClr val="bg1"/>
          </a:solidFill>
        </p:spPr>
        <p:txBody>
          <a:bodyPr lIns="180000" anchor="ctr">
            <a:noAutofit/>
          </a:bodyPr>
          <a:lstStyle>
            <a:lvl1pPr marL="342900" indent="-342900">
              <a:buClrTx/>
              <a:buFont typeface="+mj-lt"/>
              <a:buAutoNum type="arabicPeriod" startAt="1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8"/>
            <a:ext cx="3349576" cy="397592"/>
          </a:xfrm>
          <a:solidFill>
            <a:schemeClr val="bg1"/>
          </a:solidFill>
        </p:spPr>
        <p:txBody>
          <a:bodyPr lIns="180000" anchor="ctr">
            <a:noAutofit/>
          </a:bodyPr>
          <a:lstStyle>
            <a:lvl1pPr marL="342900" indent="-342900">
              <a:buClrTx/>
              <a:buFont typeface="+mj-lt"/>
              <a:buAutoNum type="arabicPeriod" startAt="1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2"/>
            <a:ext cx="3349576" cy="397592"/>
          </a:xfrm>
          <a:solidFill>
            <a:schemeClr val="bg1"/>
          </a:solidFill>
        </p:spPr>
        <p:txBody>
          <a:bodyPr lIns="180000" anchor="ctr">
            <a:noAutofit/>
          </a:bodyPr>
          <a:lstStyle>
            <a:lvl1pPr marL="342900" indent="-342900">
              <a:buClrTx/>
              <a:buFont typeface="+mj-lt"/>
              <a:buAutoNum type="arabicPeriod" startAt="1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1"/>
            <a:ext cx="3360381" cy="397592"/>
          </a:xfrm>
          <a:solidFill>
            <a:schemeClr val="bg1"/>
          </a:solidFill>
        </p:spPr>
        <p:txBody>
          <a:bodyPr lIns="180000" anchor="ctr">
            <a:noAutofit/>
          </a:bodyPr>
          <a:lstStyle>
            <a:lvl1pPr marL="342900" indent="-342900">
              <a:buClrTx/>
              <a:buFont typeface="+mj-lt"/>
              <a:buAutoNum type="arabicPeriod" startAt="1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5"/>
            <a:ext cx="3360381" cy="397592"/>
          </a:xfrm>
          <a:solidFill>
            <a:schemeClr val="bg1"/>
          </a:solidFill>
        </p:spPr>
        <p:txBody>
          <a:bodyPr lIns="180000" anchor="ctr">
            <a:noAutofit/>
          </a:bodyPr>
          <a:lstStyle>
            <a:lvl1pPr marL="342900" indent="-342900">
              <a:buClrTx/>
              <a:buFont typeface="+mj-lt"/>
              <a:buAutoNum type="arabicPeriod" startAt="2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2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2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2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2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grpSp>
        <p:nvGrpSpPr>
          <p:cNvPr id="35" name="Group 34"/>
          <p:cNvGrpSpPr/>
          <p:nvPr userDrawn="1"/>
        </p:nvGrpSpPr>
        <p:grpSpPr>
          <a:xfrm>
            <a:off x="-2555132" y="0"/>
            <a:ext cx="2412459" cy="4176409"/>
            <a:chOff x="-2555132" y="0"/>
            <a:chExt cx="2412459" cy="4176409"/>
          </a:xfrm>
        </p:grpSpPr>
        <p:sp>
          <p:nvSpPr>
            <p:cNvPr id="36" name="Rectangle 35"/>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37" name="Straight Connector 36"/>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8" name="Picture 37"/>
            <p:cNvPicPr>
              <a:picLocks noChangeAspect="1"/>
            </p:cNvPicPr>
            <p:nvPr userDrawn="1"/>
          </p:nvPicPr>
          <p:blipFill>
            <a:blip r:embed="rId3"/>
            <a:stretch>
              <a:fillRect/>
            </a:stretch>
          </p:blipFill>
          <p:spPr>
            <a:xfrm>
              <a:off x="-1859464" y="2253033"/>
              <a:ext cx="1243114" cy="708854"/>
            </a:xfrm>
            <a:prstGeom prst="rect">
              <a:avLst/>
            </a:prstGeom>
          </p:spPr>
        </p:pic>
        <p:pic>
          <p:nvPicPr>
            <p:cNvPr id="39" name="Picture 38"/>
            <p:cNvPicPr>
              <a:picLocks noChangeAspect="1"/>
            </p:cNvPicPr>
            <p:nvPr userDrawn="1"/>
          </p:nvPicPr>
          <p:blipFill>
            <a:blip r:embed="rId4"/>
            <a:stretch>
              <a:fillRect/>
            </a:stretch>
          </p:blipFill>
          <p:spPr>
            <a:xfrm>
              <a:off x="-1859464" y="3564509"/>
              <a:ext cx="1243114" cy="496588"/>
            </a:xfrm>
            <a:prstGeom prst="rect">
              <a:avLst/>
            </a:prstGeom>
          </p:spPr>
        </p:pic>
      </p:grpSp>
    </p:spTree>
    <p:extLst>
      <p:ext uri="{BB962C8B-B14F-4D97-AF65-F5344CB8AC3E}">
        <p14:creationId xmlns:p14="http://schemas.microsoft.com/office/powerpoint/2010/main" val="228322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9" name="Rectangle 18"/>
          <p:cNvSpPr/>
          <p:nvPr userDrawn="1"/>
        </p:nvSpPr>
        <p:spPr>
          <a:xfrm>
            <a:off x="-1" y="1131888"/>
            <a:ext cx="9144001" cy="4011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ACCF86B5-0D16-40C3-A7A7-6BCEAF9BB85F}" type="datetime1">
              <a:rPr lang="en-GB" smtClean="0"/>
              <a:pPr/>
              <a:t>09/03/2021</a:t>
            </a:fld>
            <a:endParaRPr lang="en-GB" dirty="0"/>
          </a:p>
        </p:txBody>
      </p:sp>
      <p:sp>
        <p:nvSpPr>
          <p:cNvPr id="5" name="Footer Placeholder 4"/>
          <p:cNvSpPr>
            <a:spLocks noGrp="1"/>
          </p:cNvSpPr>
          <p:nvPr>
            <p:ph type="ftr" sz="quarter" idx="11"/>
          </p:nvPr>
        </p:nvSpPr>
        <p:spPr>
          <a:xfrm>
            <a:off x="191168" y="4306111"/>
            <a:ext cx="995608" cy="786319"/>
          </a:xfrm>
        </p:spPr>
        <p:txBody>
          <a:bodyPr/>
          <a:lstStyle>
            <a:lvl1pPr>
              <a:defRPr>
                <a:solidFill>
                  <a:schemeClr val="bg1"/>
                </a:solidFill>
              </a:defRPr>
            </a:lvl1pPr>
          </a:lstStyle>
          <a:p>
            <a:endParaRPr lang="en-GB" dirty="0"/>
          </a:p>
        </p:txBody>
      </p:sp>
      <p:sp>
        <p:nvSpPr>
          <p:cNvPr id="21" name="Subtitle 2"/>
          <p:cNvSpPr>
            <a:spLocks noGrp="1"/>
          </p:cNvSpPr>
          <p:nvPr>
            <p:ph type="subTitle" idx="13" hasCustomPrompt="1"/>
          </p:nvPr>
        </p:nvSpPr>
        <p:spPr>
          <a:xfrm>
            <a:off x="1059874"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3" name="Text Placeholder 7"/>
          <p:cNvSpPr>
            <a:spLocks noGrp="1"/>
          </p:cNvSpPr>
          <p:nvPr>
            <p:ph type="body" sz="quarter" idx="17" hasCustomPrompt="1"/>
          </p:nvPr>
        </p:nvSpPr>
        <p:spPr>
          <a:xfrm>
            <a:off x="963205" y="1401447"/>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24" name="Straight Connector 23"/>
          <p:cNvCxnSpPr>
            <a:cxnSpLocks/>
          </p:cNvCxnSpPr>
          <p:nvPr userDrawn="1"/>
        </p:nvCxnSpPr>
        <p:spPr>
          <a:xfrm>
            <a:off x="1059874"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8" hasCustomPrompt="1"/>
          </p:nvPr>
        </p:nvSpPr>
        <p:spPr>
          <a:xfrm>
            <a:off x="1059873"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2"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109014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8" name="Rectangle 7"/>
          <p:cNvSpPr/>
          <p:nvPr userDrawn="1"/>
        </p:nvSpPr>
        <p:spPr>
          <a:xfrm>
            <a:off x="1316409" y="-8313"/>
            <a:ext cx="4014347" cy="515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ate Placeholder 4"/>
          <p:cNvSpPr>
            <a:spLocks noGrp="1"/>
          </p:cNvSpPr>
          <p:nvPr>
            <p:ph type="dt" sz="half" idx="10"/>
          </p:nvPr>
        </p:nvSpPr>
        <p:spPr>
          <a:xfrm>
            <a:off x="7092950" y="4869656"/>
            <a:ext cx="1422400" cy="273844"/>
          </a:xfrm>
          <a:prstGeom prst="rect">
            <a:avLst/>
          </a:prstGeom>
        </p:spPr>
        <p:txBody>
          <a:bodyPr/>
          <a:lstStyle>
            <a:lvl1pPr>
              <a:defRPr sz="1200"/>
            </a:lvl1pPr>
          </a:lstStyle>
          <a:p>
            <a:fld id="{3E71BCAC-D239-4C84-8239-C931268F2433}" type="datetime1">
              <a:rPr lang="en-GB" smtClean="0"/>
              <a:pPr/>
              <a:t>09/03/2021</a:t>
            </a:fld>
            <a:endParaRPr lang="en-GB" dirty="0"/>
          </a:p>
        </p:txBody>
      </p:sp>
      <p:sp>
        <p:nvSpPr>
          <p:cNvPr id="9"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11" name="Text Placeholder 7"/>
          <p:cNvSpPr>
            <a:spLocks noGrp="1"/>
          </p:cNvSpPr>
          <p:nvPr>
            <p:ph type="body" sz="quarter" idx="17" hasCustomPrompt="1"/>
          </p:nvPr>
        </p:nvSpPr>
        <p:spPr>
          <a:xfrm>
            <a:off x="1412016" y="1400534"/>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12" name="Straight Connector 11"/>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7"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chemeClr val="tx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70519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298" y="964594"/>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8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_graph_tab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97647"/>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298" y="860612"/>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20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996153"/>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298" y="987744"/>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65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201016" y="534417"/>
            <a:ext cx="629846" cy="170238"/>
          </a:xfrm>
          <a:prstGeom prst="rect">
            <a:avLst/>
          </a:prstGeom>
        </p:spPr>
      </p:pic>
      <p:sp>
        <p:nvSpPr>
          <p:cNvPr id="2" name="Title Placeholder 1"/>
          <p:cNvSpPr>
            <a:spLocks noGrp="1"/>
          </p:cNvSpPr>
          <p:nvPr>
            <p:ph type="title"/>
          </p:nvPr>
        </p:nvSpPr>
        <p:spPr>
          <a:xfrm>
            <a:off x="1871663" y="216602"/>
            <a:ext cx="5221287" cy="644010"/>
          </a:xfrm>
          <a:prstGeom prst="rect">
            <a:avLst/>
          </a:prstGeom>
        </p:spPr>
        <p:txBody>
          <a:bodyPr vert="horz" lIns="0" tIns="0" rIns="0" bIns="0" rtlCol="0" anchor="b">
            <a:noAutofit/>
          </a:bodyPr>
          <a:lstStyle/>
          <a:p>
            <a:r>
              <a:rPr lang="en-US" dirty="0"/>
              <a:t>Click to add title</a:t>
            </a:r>
          </a:p>
        </p:txBody>
      </p:sp>
      <p:sp>
        <p:nvSpPr>
          <p:cNvPr id="3" name="Text Placeholder 2"/>
          <p:cNvSpPr>
            <a:spLocks noGrp="1"/>
          </p:cNvSpPr>
          <p:nvPr>
            <p:ph type="body" idx="1"/>
          </p:nvPr>
        </p:nvSpPr>
        <p:spPr>
          <a:xfrm>
            <a:off x="1814513" y="1439693"/>
            <a:ext cx="5221288" cy="20321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08647" y="4349960"/>
            <a:ext cx="1660947" cy="688285"/>
          </a:xfrm>
          <a:prstGeom prst="rect">
            <a:avLst/>
          </a:prstGeom>
        </p:spPr>
        <p:txBody>
          <a:bodyPr vert="horz" lIns="0" tIns="0" rIns="0" bIns="0" rtlCol="0" anchor="b"/>
          <a:lstStyle>
            <a:lvl1pPr algn="l">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8878328" y="4869656"/>
            <a:ext cx="265671" cy="273844"/>
          </a:xfrm>
          <a:prstGeom prst="rect">
            <a:avLst/>
          </a:prstGeom>
        </p:spPr>
        <p:txBody>
          <a:bodyPr vert="horz" lIns="0" tIns="0" rIns="0" bIns="0" rtlCol="0" anchor="ctr"/>
          <a:lstStyle>
            <a:lvl1pPr algn="ctr">
              <a:defRPr sz="1200">
                <a:solidFill>
                  <a:schemeClr val="tx1"/>
                </a:solidFill>
              </a:defRPr>
            </a:lvl1pPr>
          </a:lstStyle>
          <a:p>
            <a:fld id="{D209C6F7-3311-4A51-91D2-C6AA7AB1F99B}" type="slidenum">
              <a:rPr lang="en-GB" smtClean="0"/>
              <a:pPr/>
              <a:t>‹#›</a:t>
            </a:fld>
            <a:endParaRPr lang="en-GB" dirty="0"/>
          </a:p>
        </p:txBody>
      </p:sp>
      <p:pic>
        <p:nvPicPr>
          <p:cNvPr id="4" name="Picture 3"/>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245935" y="131938"/>
            <a:ext cx="567798" cy="301566"/>
          </a:xfrm>
          <a:prstGeom prst="rect">
            <a:avLst/>
          </a:prstGeom>
        </p:spPr>
      </p:pic>
    </p:spTree>
    <p:extLst>
      <p:ext uri="{BB962C8B-B14F-4D97-AF65-F5344CB8AC3E}">
        <p14:creationId xmlns:p14="http://schemas.microsoft.com/office/powerpoint/2010/main" val="278090825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2" r:id="rId3"/>
    <p:sldLayoutId id="2147483681" r:id="rId4"/>
    <p:sldLayoutId id="2147483663" r:id="rId5"/>
    <p:sldLayoutId id="2147483664" r:id="rId6"/>
    <p:sldLayoutId id="2147483665" r:id="rId7"/>
    <p:sldLayoutId id="2147483687" r:id="rId8"/>
    <p:sldLayoutId id="2147483682" r:id="rId9"/>
    <p:sldLayoutId id="2147483688" r:id="rId10"/>
    <p:sldLayoutId id="2147483672" r:id="rId11"/>
    <p:sldLayoutId id="2147483683" r:id="rId12"/>
    <p:sldLayoutId id="2147483666" r:id="rId13"/>
    <p:sldLayoutId id="2147483676" r:id="rId14"/>
    <p:sldLayoutId id="2147483675" r:id="rId15"/>
    <p:sldLayoutId id="2147483677" r:id="rId16"/>
    <p:sldLayoutId id="2147483679" r:id="rId17"/>
    <p:sldLayoutId id="2147483686" r:id="rId18"/>
    <p:sldLayoutId id="2147483678" r:id="rId19"/>
    <p:sldLayoutId id="2147483680" r:id="rId20"/>
    <p:sldLayoutId id="2147483685" r:id="rId21"/>
  </p:sldLayoutIdLst>
  <p:hf hdr="0" dt="0"/>
  <p:txStyles>
    <p:titleStyle>
      <a:lvl1pPr algn="l" defTabSz="6858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13" userDrawn="1">
          <p15:clr>
            <a:srgbClr val="F26B43"/>
          </p15:clr>
        </p15:guide>
        <p15:guide id="2" pos="952" userDrawn="1">
          <p15:clr>
            <a:srgbClr val="F26B43"/>
          </p15:clr>
        </p15:guide>
        <p15:guide id="3" pos="4468" userDrawn="1">
          <p15:clr>
            <a:srgbClr val="F26B43"/>
          </p15:clr>
        </p15:guide>
        <p15:guide id="4" pos="3492" userDrawn="1">
          <p15:clr>
            <a:srgbClr val="F26B43"/>
          </p15:clr>
        </p15:guide>
        <p15:guide id="5" orient="horz" pos="2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etl.beis.gov.uk/download_file/267/0" TargetMode="External"/><Relationship Id="rId2" Type="http://schemas.openxmlformats.org/officeDocument/2006/relationships/hyperlink" Target="https://etl.beis.gov.uk/system/guides/key-information-purchasers-factsheet" TargetMode="External"/><Relationship Id="rId1" Type="http://schemas.openxmlformats.org/officeDocument/2006/relationships/slideLayout" Target="../slideLayouts/slideLayout8.xml"/><Relationship Id="rId4" Type="http://schemas.openxmlformats.org/officeDocument/2006/relationships/hyperlink" Target="https://etl.beis.gov.uk/system/guides/guidance-note-10-light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ETLQuestions@carbontrust.com" TargetMode="External"/><Relationship Id="rId2" Type="http://schemas.openxmlformats.org/officeDocument/2006/relationships/hyperlink" Target="https://etl.beis.gov.uk/"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uidance/combined-heat-power-quality-assurance-programme"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tl.beis.gov.uk/news/energy-technology-criteria-list-2021"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23497"/>
            <a:ext cx="9144000" cy="4653826"/>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92202" y="2142562"/>
            <a:ext cx="2821554" cy="762624"/>
          </a:xfrm>
          <a:prstGeom prst="rect">
            <a:avLst/>
          </a:prstGeom>
        </p:spPr>
      </p:pic>
      <p:sp>
        <p:nvSpPr>
          <p:cNvPr id="3" name="Date Placeholder 2"/>
          <p:cNvSpPr>
            <a:spLocks noGrp="1"/>
          </p:cNvSpPr>
          <p:nvPr>
            <p:ph type="dt" sz="half" idx="10"/>
          </p:nvPr>
        </p:nvSpPr>
        <p:spPr>
          <a:xfrm>
            <a:off x="371504" y="4407047"/>
            <a:ext cx="1620837" cy="273844"/>
          </a:xfrm>
        </p:spPr>
        <p:txBody>
          <a:bodyPr/>
          <a:lstStyle/>
          <a:p>
            <a:r>
              <a:rPr lang="en-GB" dirty="0"/>
              <a:t>March 2021</a:t>
            </a:r>
          </a:p>
        </p:txBody>
      </p:sp>
      <p:sp>
        <p:nvSpPr>
          <p:cNvPr id="13" name="Title 1"/>
          <p:cNvSpPr txBox="1">
            <a:spLocks/>
          </p:cNvSpPr>
          <p:nvPr/>
        </p:nvSpPr>
        <p:spPr>
          <a:xfrm>
            <a:off x="48862" y="3251408"/>
            <a:ext cx="8885734" cy="915608"/>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200" b="1" kern="1200">
                <a:solidFill>
                  <a:schemeClr val="tx1"/>
                </a:solidFill>
                <a:latin typeface="+mn-lt"/>
                <a:ea typeface="+mj-ea"/>
                <a:cs typeface="+mj-cs"/>
              </a:defRPr>
            </a:lvl1pPr>
          </a:lstStyle>
          <a:p>
            <a:pPr algn="ctr"/>
            <a:r>
              <a:rPr lang="en-GB" dirty="0"/>
              <a:t>Buying New Energy Efficient Equipment</a:t>
            </a:r>
          </a:p>
        </p:txBody>
      </p:sp>
      <p:sp>
        <p:nvSpPr>
          <p:cNvPr id="14" name="Subtitle 7"/>
          <p:cNvSpPr txBox="1">
            <a:spLocks/>
          </p:cNvSpPr>
          <p:nvPr/>
        </p:nvSpPr>
        <p:spPr>
          <a:xfrm>
            <a:off x="2298891" y="4167016"/>
            <a:ext cx="5221287" cy="770335"/>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chemeClr val="accent4"/>
              </a:buClr>
              <a:buFont typeface="Arial" panose="020B0604020202020204" pitchFamily="34" charset="0"/>
              <a:buNone/>
              <a:defRPr sz="2000" kern="1200">
                <a:solidFill>
                  <a:schemeClr val="accent2"/>
                </a:solidFill>
                <a:latin typeface="Calibri" panose="020F0502020204030204" pitchFamily="34" charset="0"/>
                <a:ea typeface="+mn-ea"/>
                <a:cs typeface="Calibri" panose="020F0502020204030204" pitchFamily="34" charset="0"/>
              </a:defRPr>
            </a:lvl1pPr>
            <a:lvl2pPr marL="342900" indent="0" algn="ctr" defTabSz="685800" rtl="0" eaLnBrk="1" latinLnBrk="0" hangingPunct="1">
              <a:lnSpc>
                <a:spcPct val="90000"/>
              </a:lnSpc>
              <a:spcBef>
                <a:spcPts val="375"/>
              </a:spcBef>
              <a:buClr>
                <a:schemeClr val="accent4"/>
              </a:buClr>
              <a:buFont typeface="Arial" panose="020B0604020202020204" pitchFamily="34" charset="0"/>
              <a:buNone/>
              <a:tabLst>
                <a:tab pos="447675" algn="l"/>
              </a:tabLst>
              <a:defRPr sz="1500" kern="1200">
                <a:solidFill>
                  <a:schemeClr val="tx1"/>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Clr>
                <a:schemeClr val="accent4"/>
              </a:buClr>
              <a:buFont typeface="Arial" panose="020B0604020202020204" pitchFamily="34" charset="0"/>
              <a:buNone/>
              <a:defRPr sz="1350" kern="1200">
                <a:solidFill>
                  <a:schemeClr val="tx1"/>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dirty="0"/>
              <a:t>The Energy Technology List (ETL)</a:t>
            </a:r>
          </a:p>
        </p:txBody>
      </p:sp>
      <p:pic>
        <p:nvPicPr>
          <p:cNvPr id="17" name="Picture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1504" y="1017724"/>
            <a:ext cx="1550129" cy="823298"/>
          </a:xfrm>
          <a:prstGeom prst="rect">
            <a:avLst/>
          </a:prstGeom>
        </p:spPr>
      </p:pic>
    </p:spTree>
    <p:extLst>
      <p:ext uri="{BB962C8B-B14F-4D97-AF65-F5344CB8AC3E}">
        <p14:creationId xmlns:p14="http://schemas.microsoft.com/office/powerpoint/2010/main" val="221138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9</a:t>
            </a:fld>
            <a:endParaRPr lang="en-GB" dirty="0"/>
          </a:p>
        </p:txBody>
      </p:sp>
      <p:sp>
        <p:nvSpPr>
          <p:cNvPr id="6" name="Title 5"/>
          <p:cNvSpPr>
            <a:spLocks noGrp="1"/>
          </p:cNvSpPr>
          <p:nvPr>
            <p:ph type="title"/>
          </p:nvPr>
        </p:nvSpPr>
        <p:spPr/>
        <p:txBody>
          <a:bodyPr/>
          <a:lstStyle/>
          <a:p>
            <a:r>
              <a:rPr lang="en-GB" dirty="0"/>
              <a:t>Additional information about unlisted </a:t>
            </a:r>
            <a:br>
              <a:rPr lang="en-GB" dirty="0"/>
            </a:br>
            <a:r>
              <a:rPr lang="en-GB" dirty="0"/>
              <a:t>technology categories</a:t>
            </a:r>
          </a:p>
        </p:txBody>
      </p:sp>
      <p:sp>
        <p:nvSpPr>
          <p:cNvPr id="8" name="Rectangle 7"/>
          <p:cNvSpPr/>
          <p:nvPr/>
        </p:nvSpPr>
        <p:spPr>
          <a:xfrm>
            <a:off x="221024" y="1154319"/>
            <a:ext cx="8488325" cy="1169551"/>
          </a:xfrm>
          <a:prstGeom prst="rect">
            <a:avLst/>
          </a:prstGeom>
        </p:spPr>
        <p:txBody>
          <a:bodyPr wrap="square">
            <a:spAutoFit/>
          </a:bodyPr>
          <a:lstStyle/>
          <a:p>
            <a:pPr marL="285750" indent="-285750">
              <a:buClr>
                <a:srgbClr val="92D050"/>
              </a:buClr>
              <a:buFont typeface="Arial" panose="020B0604020202020204" pitchFamily="34" charset="0"/>
              <a:buChar char="•"/>
            </a:pPr>
            <a:r>
              <a:rPr lang="en-GB" sz="1400" dirty="0"/>
              <a:t>As described in slide 7, some technologies are part of the ETL, but are “unlisted” technology categories. For some technologies it is not practical to list all qualified products. Nonetheless, </a:t>
            </a:r>
            <a:r>
              <a:rPr lang="en-GB" sz="1400" b="1" dirty="0">
                <a:solidFill>
                  <a:schemeClr val="accent4"/>
                </a:solidFill>
              </a:rPr>
              <a:t>unlisted technology categories that are part of the ETL.</a:t>
            </a:r>
            <a:endParaRPr lang="en-GB" sz="1400" dirty="0">
              <a:solidFill>
                <a:schemeClr val="accent4"/>
              </a:solidFill>
            </a:endParaRPr>
          </a:p>
          <a:p>
            <a:pPr marL="285750" indent="-285750">
              <a:buClr>
                <a:srgbClr val="92D050"/>
              </a:buClr>
              <a:buFont typeface="Arial" panose="020B0604020202020204" pitchFamily="34" charset="0"/>
              <a:buChar char="•"/>
            </a:pPr>
            <a:r>
              <a:rPr lang="en-GB" sz="1400" b="1" dirty="0">
                <a:solidFill>
                  <a:schemeClr val="accent3"/>
                </a:solidFill>
              </a:rPr>
              <a:t>Unlisted technology categories include</a:t>
            </a:r>
            <a:r>
              <a:rPr lang="en-GB" sz="1400" b="1" dirty="0"/>
              <a:t>: </a:t>
            </a:r>
            <a:r>
              <a:rPr lang="en-US" sz="1400" dirty="0"/>
              <a:t>automatic monitoring and targeting systems; lighting equipment; a</a:t>
            </a:r>
            <a:r>
              <a:rPr lang="en-GB" sz="1400" dirty="0" err="1"/>
              <a:t>ir</a:t>
            </a:r>
            <a:r>
              <a:rPr lang="en-GB" sz="1400" dirty="0"/>
              <a:t> to air heat pumps, split, multi-split and VRF.</a:t>
            </a:r>
          </a:p>
        </p:txBody>
      </p:sp>
      <p:sp>
        <p:nvSpPr>
          <p:cNvPr id="9" name="Rectangle 8"/>
          <p:cNvSpPr/>
          <p:nvPr/>
        </p:nvSpPr>
        <p:spPr>
          <a:xfrm>
            <a:off x="221024" y="2372436"/>
            <a:ext cx="2750508" cy="1600438"/>
          </a:xfrm>
          <a:prstGeom prst="rect">
            <a:avLst/>
          </a:prstGeom>
        </p:spPr>
        <p:txBody>
          <a:bodyPr wrap="square">
            <a:spAutoFit/>
          </a:bodyPr>
          <a:lstStyle/>
          <a:p>
            <a:pPr marL="285750" indent="-285750">
              <a:buClr>
                <a:schemeClr val="accent4"/>
              </a:buClr>
              <a:buFont typeface="Arial" panose="020B0604020202020204" pitchFamily="34" charset="0"/>
              <a:buChar char="•"/>
            </a:pPr>
            <a:r>
              <a:rPr lang="en-GB" sz="1400" dirty="0"/>
              <a:t>For unlisted categories a supplier can use </a:t>
            </a:r>
            <a:r>
              <a:rPr lang="en-GB" sz="1400" b="1" dirty="0">
                <a:solidFill>
                  <a:schemeClr val="accent5"/>
                </a:solidFill>
              </a:rPr>
              <a:t>the technology criteria </a:t>
            </a:r>
            <a:r>
              <a:rPr lang="en-GB" sz="1400" dirty="0"/>
              <a:t>to determine if a specific product qualifies</a:t>
            </a:r>
          </a:p>
          <a:p>
            <a:pPr marL="285750" indent="-285750">
              <a:buClr>
                <a:schemeClr val="accent4"/>
              </a:buClr>
              <a:buFont typeface="Arial" panose="020B0604020202020204" pitchFamily="34" charset="0"/>
              <a:buChar char="•"/>
            </a:pPr>
            <a:r>
              <a:rPr lang="en-GB" sz="1400" dirty="0"/>
              <a:t>There is a different process altogether for </a:t>
            </a:r>
            <a:r>
              <a:rPr lang="en-GB" sz="1400" b="1" dirty="0">
                <a:solidFill>
                  <a:srgbClr val="005D7E"/>
                </a:solidFill>
              </a:rPr>
              <a:t>CHP equipment</a:t>
            </a:r>
          </a:p>
        </p:txBody>
      </p:sp>
      <p:grpSp>
        <p:nvGrpSpPr>
          <p:cNvPr id="10" name="Group 9"/>
          <p:cNvGrpSpPr/>
          <p:nvPr/>
        </p:nvGrpSpPr>
        <p:grpSpPr>
          <a:xfrm>
            <a:off x="3133793" y="2550836"/>
            <a:ext cx="5828723" cy="1951362"/>
            <a:chOff x="3133793" y="2550836"/>
            <a:chExt cx="6027419" cy="2432402"/>
          </a:xfrm>
        </p:grpSpPr>
        <p:sp>
          <p:nvSpPr>
            <p:cNvPr id="11" name="Rectangle 10"/>
            <p:cNvSpPr/>
            <p:nvPr/>
          </p:nvSpPr>
          <p:spPr>
            <a:xfrm>
              <a:off x="3133793" y="2591422"/>
              <a:ext cx="5909498" cy="2391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Rectangle 11"/>
            <p:cNvSpPr/>
            <p:nvPr/>
          </p:nvSpPr>
          <p:spPr>
            <a:xfrm>
              <a:off x="3133793" y="2550836"/>
              <a:ext cx="6027419" cy="338554"/>
            </a:xfrm>
            <a:prstGeom prst="rect">
              <a:avLst/>
            </a:prstGeom>
          </p:spPr>
          <p:txBody>
            <a:bodyPr wrap="square">
              <a:spAutoFit/>
            </a:bodyPr>
            <a:lstStyle/>
            <a:p>
              <a:r>
                <a:rPr lang="en-GB" sz="1600" b="1" dirty="0">
                  <a:solidFill>
                    <a:schemeClr val="bg1"/>
                  </a:solidFill>
                </a:rPr>
                <a:t>Useful sources of information for unlisted technologies</a:t>
              </a:r>
              <a:endParaRPr lang="en-GB" sz="1600" dirty="0">
                <a:solidFill>
                  <a:schemeClr val="bg1"/>
                </a:solidFill>
              </a:endParaRPr>
            </a:p>
          </p:txBody>
        </p:sp>
        <p:sp>
          <p:nvSpPr>
            <p:cNvPr id="13" name="TextBox 12"/>
            <p:cNvSpPr txBox="1"/>
            <p:nvPr/>
          </p:nvSpPr>
          <p:spPr>
            <a:xfrm>
              <a:off x="3240957" y="2895871"/>
              <a:ext cx="3659207" cy="8056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buClr>
                  <a:schemeClr val="accent4"/>
                </a:buClr>
              </a:pPr>
              <a:r>
                <a:rPr lang="en-GB" sz="1200" b="1" dirty="0"/>
                <a:t>Factsheet </a:t>
              </a:r>
            </a:p>
            <a:p>
              <a:pPr>
                <a:buClr>
                  <a:schemeClr val="accent4"/>
                </a:buClr>
              </a:pPr>
              <a:r>
                <a:rPr lang="en-GB" sz="1200" dirty="0">
                  <a:hlinkClick r:id="rId2"/>
                </a:rPr>
                <a:t>https://etl.beis.gov.uk/system/guides/key-information-purchasers-factsheet</a:t>
              </a:r>
              <a:endParaRPr lang="en-GB" sz="1200" dirty="0"/>
            </a:p>
          </p:txBody>
        </p:sp>
        <p:sp>
          <p:nvSpPr>
            <p:cNvPr id="14" name="TextBox 13"/>
            <p:cNvSpPr txBox="1"/>
            <p:nvPr/>
          </p:nvSpPr>
          <p:spPr>
            <a:xfrm>
              <a:off x="3240957" y="3953893"/>
              <a:ext cx="3659207" cy="80566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Clr>
                  <a:schemeClr val="accent4"/>
                </a:buClr>
              </a:pPr>
              <a:r>
                <a:rPr lang="en-GB" sz="1200" b="1" dirty="0"/>
                <a:t>Efficient White Lighting checklist</a:t>
              </a:r>
            </a:p>
            <a:p>
              <a:pPr>
                <a:buClr>
                  <a:schemeClr val="accent4"/>
                </a:buClr>
              </a:pPr>
              <a:r>
                <a:rPr lang="en-GB" sz="1200" dirty="0">
                  <a:hlinkClick r:id="rId3"/>
                </a:rPr>
                <a:t>https://etl.beis.gov.uk/download_file/267/0</a:t>
              </a:r>
              <a:endParaRPr lang="en-GB" sz="1200" dirty="0"/>
            </a:p>
            <a:p>
              <a:pPr>
                <a:buClr>
                  <a:schemeClr val="accent4"/>
                </a:buClr>
              </a:pPr>
              <a:endParaRPr lang="en-GB" sz="1200" dirty="0"/>
            </a:p>
          </p:txBody>
        </p:sp>
        <p:sp>
          <p:nvSpPr>
            <p:cNvPr id="15" name="TextBox 14"/>
            <p:cNvSpPr txBox="1"/>
            <p:nvPr/>
          </p:nvSpPr>
          <p:spPr>
            <a:xfrm>
              <a:off x="7007328" y="2895871"/>
              <a:ext cx="1943100" cy="1035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buClr>
                  <a:schemeClr val="accent4"/>
                </a:buClr>
              </a:pPr>
              <a:r>
                <a:rPr lang="en-GB" sz="1200" b="1" dirty="0"/>
                <a:t>Lighting Guidance</a:t>
              </a:r>
            </a:p>
            <a:p>
              <a:pPr>
                <a:buClr>
                  <a:schemeClr val="accent4"/>
                </a:buClr>
              </a:pPr>
              <a:r>
                <a:rPr lang="en-GB" sz="1200" dirty="0">
                  <a:hlinkClick r:id="rId4"/>
                </a:rPr>
                <a:t>https://etl.beis.gov.uk/system/guides/guidance-note-10-lighting</a:t>
              </a:r>
              <a:endParaRPr lang="en-GB" sz="1200" dirty="0"/>
            </a:p>
          </p:txBody>
        </p:sp>
      </p:grpSp>
    </p:spTree>
    <p:extLst>
      <p:ext uri="{BB962C8B-B14F-4D97-AF65-F5344CB8AC3E}">
        <p14:creationId xmlns:p14="http://schemas.microsoft.com/office/powerpoint/2010/main" val="33267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10</a:t>
            </a:fld>
            <a:endParaRPr lang="en-GB" dirty="0"/>
          </a:p>
        </p:txBody>
      </p:sp>
      <p:sp>
        <p:nvSpPr>
          <p:cNvPr id="6" name="Title 5"/>
          <p:cNvSpPr>
            <a:spLocks noGrp="1"/>
          </p:cNvSpPr>
          <p:nvPr>
            <p:ph type="title"/>
          </p:nvPr>
        </p:nvSpPr>
        <p:spPr/>
        <p:txBody>
          <a:bodyPr/>
          <a:lstStyle/>
          <a:p>
            <a:r>
              <a:rPr lang="en-GB" dirty="0"/>
              <a:t>London Underground </a:t>
            </a:r>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5" y="1131188"/>
            <a:ext cx="1358898" cy="904422"/>
          </a:xfrm>
          <a:prstGeom prst="rect">
            <a:avLst/>
          </a:prstGeom>
        </p:spPr>
      </p:pic>
      <p:sp>
        <p:nvSpPr>
          <p:cNvPr id="8" name="Content Placeholder 1"/>
          <p:cNvSpPr txBox="1">
            <a:spLocks/>
          </p:cNvSpPr>
          <p:nvPr/>
        </p:nvSpPr>
        <p:spPr>
          <a:xfrm>
            <a:off x="1511298" y="1227266"/>
            <a:ext cx="6643689" cy="2562958"/>
          </a:xfrm>
          <a:prstGeom prst="rect">
            <a:avLst/>
          </a:prstGeom>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500" b="1" dirty="0">
                <a:solidFill>
                  <a:schemeClr val="accent4"/>
                </a:solidFill>
              </a:rPr>
              <a:t>Technologies: </a:t>
            </a:r>
            <a:r>
              <a:rPr lang="en-GB" sz="1500" dirty="0"/>
              <a:t>Across the Tube network in the past two years lighting and VRF systems have been installed at a number of stations, and variable speed drives within cooling systems and escalators. Upgrades at stations such as Victoria, Liverpool Street and Moorgate include many ETL-listed assets. </a:t>
            </a:r>
          </a:p>
          <a:p>
            <a:pPr marL="0" indent="0">
              <a:buNone/>
            </a:pPr>
            <a:r>
              <a:rPr lang="en-GB" sz="1500" b="1" dirty="0">
                <a:solidFill>
                  <a:schemeClr val="accent2"/>
                </a:solidFill>
              </a:rPr>
              <a:t>London Underground’s Procurement Process: </a:t>
            </a:r>
            <a:r>
              <a:rPr lang="en-GB" sz="1500" dirty="0"/>
              <a:t>LU has included project management processes to ensure delivery teams are using the ETL. The energy efficiency requirements in LU’s engineering standards for electrical and mechanical equipment have been aligned to the performance criteria of the ETL and LU is encouraging its suppliers to make sure their products are listed. </a:t>
            </a:r>
          </a:p>
        </p:txBody>
      </p:sp>
    </p:spTree>
    <p:extLst>
      <p:ext uri="{BB962C8B-B14F-4D97-AF65-F5344CB8AC3E}">
        <p14:creationId xmlns:p14="http://schemas.microsoft.com/office/powerpoint/2010/main" val="175150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s-MX" dirty="0"/>
              <a:t>3</a:t>
            </a:r>
            <a:endParaRPr lang="en-GB" dirty="0"/>
          </a:p>
        </p:txBody>
      </p:sp>
      <p:sp>
        <p:nvSpPr>
          <p:cNvPr id="6" name="Text Placeholder 5"/>
          <p:cNvSpPr>
            <a:spLocks noGrp="1"/>
          </p:cNvSpPr>
          <p:nvPr>
            <p:ph type="body" sz="quarter" idx="18"/>
          </p:nvPr>
        </p:nvSpPr>
        <p:spPr>
          <a:xfrm>
            <a:off x="1045749" y="3346510"/>
            <a:ext cx="5221288" cy="489600"/>
          </a:xfrm>
        </p:spPr>
        <p:txBody>
          <a:bodyPr/>
          <a:lstStyle/>
          <a:p>
            <a:r>
              <a:rPr lang="en-GB" dirty="0"/>
              <a:t>Who uses the ETL, how do they use it, and why do they use it?</a:t>
            </a:r>
          </a:p>
        </p:txBody>
      </p:sp>
      <p:sp>
        <p:nvSpPr>
          <p:cNvPr id="2" name="Slide Number Placeholder 1"/>
          <p:cNvSpPr>
            <a:spLocks noGrp="1"/>
          </p:cNvSpPr>
          <p:nvPr>
            <p:ph type="sldNum" sz="quarter" idx="12"/>
          </p:nvPr>
        </p:nvSpPr>
        <p:spPr/>
        <p:txBody>
          <a:bodyPr/>
          <a:lstStyle/>
          <a:p>
            <a:fld id="{D209C6F7-3311-4A51-91D2-C6AA7AB1F99B}" type="slidenum">
              <a:rPr lang="en-GB" smtClean="0"/>
              <a:pPr/>
              <a:t>11</a:t>
            </a:fld>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5973" r="17375"/>
          <a:stretch/>
        </p:blipFill>
        <p:spPr>
          <a:xfrm>
            <a:off x="6890398" y="1133508"/>
            <a:ext cx="2253601" cy="400999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313" r="33735"/>
          <a:stretch/>
        </p:blipFill>
        <p:spPr>
          <a:xfrm>
            <a:off x="6616800" y="1133508"/>
            <a:ext cx="2527200" cy="4020874"/>
          </a:xfrm>
          <a:prstGeom prst="rect">
            <a:avLst/>
          </a:prstGeom>
        </p:spPr>
      </p:pic>
      <p:sp>
        <p:nvSpPr>
          <p:cNvPr id="7" name="Subtitle 7"/>
          <p:cNvSpPr>
            <a:spLocks noGrp="1"/>
          </p:cNvSpPr>
          <p:nvPr>
            <p:ph type="subTitle" idx="13"/>
          </p:nvPr>
        </p:nvSpPr>
        <p:spPr>
          <a:xfrm>
            <a:off x="1045749" y="3954179"/>
            <a:ext cx="2851510" cy="359677"/>
          </a:xfrm>
        </p:spPr>
        <p:txBody>
          <a:bodyPr/>
          <a:lstStyle/>
          <a:p>
            <a:r>
              <a:rPr lang="en-GB" dirty="0"/>
              <a:t>A case study</a:t>
            </a:r>
          </a:p>
        </p:txBody>
      </p:sp>
    </p:spTree>
    <p:extLst>
      <p:ext uri="{BB962C8B-B14F-4D97-AF65-F5344CB8AC3E}">
        <p14:creationId xmlns:p14="http://schemas.microsoft.com/office/powerpoint/2010/main" val="372236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p:txBody>
          <a:bodyPr/>
          <a:lstStyle/>
          <a:p>
            <a:pPr marL="0" indent="0">
              <a:buNone/>
            </a:pPr>
            <a:r>
              <a:rPr lang="en-GB" sz="1600" b="1" dirty="0">
                <a:solidFill>
                  <a:schemeClr val="accent2"/>
                </a:solidFill>
              </a:rPr>
              <a:t>Technologies: </a:t>
            </a:r>
            <a:r>
              <a:rPr lang="en-GB" sz="1600" dirty="0"/>
              <a:t>the University has used the Energy Technology List across a range of different technologies, from boilers to refrigeration units to high-efficiency hand dryers.</a:t>
            </a:r>
          </a:p>
          <a:p>
            <a:pPr marL="0" indent="0">
              <a:buNone/>
            </a:pPr>
            <a:r>
              <a:rPr lang="en-GB" sz="1600" b="1" dirty="0">
                <a:solidFill>
                  <a:schemeClr val="accent4"/>
                </a:solidFill>
              </a:rPr>
              <a:t>How the university used the ETL: </a:t>
            </a:r>
            <a:r>
              <a:rPr lang="en-GB" sz="1600" dirty="0"/>
              <a:t>The University of Reading has used the Energy Technology List to select projects and deliver energy efficiency savings across the University. For example, the University recently installed 72 high-efficiency hand dryers, selected directly from products listed on the Energy Technology List.</a:t>
            </a:r>
            <a:endParaRPr lang="en-GB" sz="1600" b="1" dirty="0">
              <a:solidFill>
                <a:schemeClr val="accent2"/>
              </a:solidFill>
            </a:endParaRPr>
          </a:p>
          <a:p>
            <a:pPr marL="0" indent="0">
              <a:buNone/>
            </a:pPr>
            <a:r>
              <a:rPr lang="en-GB" sz="1600" b="1" dirty="0">
                <a:solidFill>
                  <a:schemeClr val="accent1"/>
                </a:solidFill>
              </a:rPr>
              <a:t>Financial savings: </a:t>
            </a:r>
            <a:r>
              <a:rPr lang="en-GB" sz="1600" dirty="0"/>
              <a:t>These products have delivered attractive financial paybacks in terms of the energy saved. It is estimated that the 72 dryers are delivering total energy savings of £8,022 annually – calculated using Salix Finance’s hand dryer calculation tool.</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12</a:t>
            </a:fld>
            <a:endParaRPr lang="en-GB" dirty="0"/>
          </a:p>
        </p:txBody>
      </p:sp>
      <p:sp>
        <p:nvSpPr>
          <p:cNvPr id="6" name="Title 5"/>
          <p:cNvSpPr>
            <a:spLocks noGrp="1"/>
          </p:cNvSpPr>
          <p:nvPr>
            <p:ph type="title"/>
          </p:nvPr>
        </p:nvSpPr>
        <p:spPr>
          <a:xfrm>
            <a:off x="1511298" y="60344"/>
            <a:ext cx="7346247" cy="644010"/>
          </a:xfrm>
        </p:spPr>
        <p:txBody>
          <a:bodyPr/>
          <a:lstStyle/>
          <a:p>
            <a:r>
              <a:rPr lang="en-GB" dirty="0"/>
              <a:t>University of Reading</a:t>
            </a:r>
          </a:p>
        </p:txBody>
      </p:sp>
      <p:pic>
        <p:nvPicPr>
          <p:cNvPr id="7" name="Picture 6" descr="The Carrington Building in the heart of the Whiteknights campus at the University of Reading is home to Student Services.  © University of Rea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79" y="1215073"/>
            <a:ext cx="1230117" cy="930719"/>
          </a:xfrm>
          <a:prstGeom prst="rect">
            <a:avLst/>
          </a:prstGeom>
          <a:noFill/>
          <a:ln>
            <a:noFill/>
          </a:ln>
        </p:spPr>
      </p:pic>
    </p:spTree>
    <p:extLst>
      <p:ext uri="{BB962C8B-B14F-4D97-AF65-F5344CB8AC3E}">
        <p14:creationId xmlns:p14="http://schemas.microsoft.com/office/powerpoint/2010/main" val="407273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s-MX" dirty="0"/>
              <a:t>5</a:t>
            </a:r>
            <a:endParaRPr lang="en-GB" dirty="0"/>
          </a:p>
        </p:txBody>
      </p:sp>
      <p:sp>
        <p:nvSpPr>
          <p:cNvPr id="5" name="Text Placeholder 4"/>
          <p:cNvSpPr>
            <a:spLocks noGrp="1"/>
          </p:cNvSpPr>
          <p:nvPr>
            <p:ph type="body" sz="quarter" idx="18"/>
          </p:nvPr>
        </p:nvSpPr>
        <p:spPr>
          <a:xfrm>
            <a:off x="1043096" y="3147330"/>
            <a:ext cx="5221288" cy="489600"/>
          </a:xfrm>
        </p:spPr>
        <p:txBody>
          <a:bodyPr/>
          <a:lstStyle/>
          <a:p>
            <a:r>
              <a:rPr lang="en-GB" dirty="0"/>
              <a:t>Additional information</a:t>
            </a:r>
          </a:p>
        </p:txBody>
      </p:sp>
      <p:sp>
        <p:nvSpPr>
          <p:cNvPr id="6" name="Slide Number Placeholder 5"/>
          <p:cNvSpPr>
            <a:spLocks noGrp="1"/>
          </p:cNvSpPr>
          <p:nvPr>
            <p:ph type="sldNum" sz="quarter" idx="12"/>
          </p:nvPr>
        </p:nvSpPr>
        <p:spPr/>
        <p:txBody>
          <a:bodyPr/>
          <a:lstStyle/>
          <a:p>
            <a:fld id="{D209C6F7-3311-4A51-91D2-C6AA7AB1F99B}" type="slidenum">
              <a:rPr lang="en-GB" smtClean="0"/>
              <a:pPr/>
              <a:t>13</a:t>
            </a:fld>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711" r="5383"/>
          <a:stretch/>
        </p:blipFill>
        <p:spPr>
          <a:xfrm>
            <a:off x="5176800" y="1128281"/>
            <a:ext cx="3967200" cy="4009014"/>
          </a:xfrm>
          <a:prstGeom prst="rect">
            <a:avLst/>
          </a:prstGeom>
        </p:spPr>
      </p:pic>
    </p:spTree>
    <p:extLst>
      <p:ext uri="{BB962C8B-B14F-4D97-AF65-F5344CB8AC3E}">
        <p14:creationId xmlns:p14="http://schemas.microsoft.com/office/powerpoint/2010/main" val="254983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215073"/>
            <a:ext cx="7482800" cy="3321893"/>
          </a:xfrm>
        </p:spPr>
        <p:txBody>
          <a:bodyPr/>
          <a:lstStyle/>
          <a:p>
            <a:pPr marL="0" indent="0">
              <a:buNone/>
            </a:pPr>
            <a:endParaRPr lang="en-US" sz="1650" b="1" dirty="0">
              <a:solidFill>
                <a:schemeClr val="accent4"/>
              </a:solidFill>
            </a:endParaRPr>
          </a:p>
          <a:p>
            <a:pPr marL="0" indent="0">
              <a:buNone/>
            </a:pPr>
            <a:r>
              <a:rPr lang="en-US" sz="1650" b="1" dirty="0">
                <a:solidFill>
                  <a:schemeClr val="accent4"/>
                </a:solidFill>
              </a:rPr>
              <a:t>For information about the ETL or to search for a product please visit: </a:t>
            </a:r>
            <a:r>
              <a:rPr lang="en-GB" sz="1600" dirty="0">
                <a:hlinkClick r:id="rId2"/>
              </a:rPr>
              <a:t>https://etl.beis.gov.uk/</a:t>
            </a:r>
            <a:endParaRPr lang="en-GB" sz="1600" dirty="0"/>
          </a:p>
          <a:p>
            <a:pPr marL="0" indent="0">
              <a:buNone/>
            </a:pPr>
            <a:endParaRPr lang="en-GB" sz="1600" dirty="0"/>
          </a:p>
          <a:p>
            <a:pPr marL="0" indent="0">
              <a:buNone/>
            </a:pPr>
            <a:r>
              <a:rPr lang="en-GB" sz="1600" dirty="0"/>
              <a:t>Or contact </a:t>
            </a:r>
            <a:r>
              <a:rPr lang="en-GB" sz="1550" dirty="0"/>
              <a:t>the ETL Help Line on </a:t>
            </a:r>
            <a:r>
              <a:rPr lang="en-GB" sz="1600" dirty="0"/>
              <a:t>0300 330 0657 </a:t>
            </a:r>
            <a:r>
              <a:rPr lang="en-GB" sz="1550" dirty="0"/>
              <a:t>or email </a:t>
            </a:r>
            <a:r>
              <a:rPr lang="en-US" sz="1600" dirty="0">
                <a:hlinkClick r:id="rId3"/>
              </a:rPr>
              <a:t>ETLQuestions@carbontrust.com</a:t>
            </a:r>
            <a:r>
              <a:rPr lang="en-US" sz="1600" dirty="0"/>
              <a:t> </a:t>
            </a:r>
            <a:br>
              <a:rPr lang="en-US" sz="1600" dirty="0">
                <a:solidFill>
                  <a:schemeClr val="accent2"/>
                </a:solidFill>
              </a:rPr>
            </a:br>
            <a:endParaRPr lang="en-US" sz="1600" b="1" dirty="0">
              <a:solidFill>
                <a:schemeClr val="accent2"/>
              </a:solidFill>
            </a:endParaRPr>
          </a:p>
          <a:p>
            <a:pPr marL="0" indent="0">
              <a:buNone/>
            </a:pPr>
            <a:endParaRPr lang="en-US" sz="1600" dirty="0">
              <a:solidFill>
                <a:schemeClr val="accent2"/>
              </a:solidFill>
            </a:endParaRPr>
          </a:p>
          <a:p>
            <a:endParaRPr lang="en-GB" sz="1600" dirty="0"/>
          </a:p>
          <a:p>
            <a:endParaRPr lang="en-GB" sz="1650" dirty="0"/>
          </a:p>
          <a:p>
            <a:endParaRPr lang="en-GB" dirty="0"/>
          </a:p>
          <a:p>
            <a:endParaRPr lang="en-GB"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14</a:t>
            </a:fld>
            <a:endParaRPr lang="en-GB" dirty="0"/>
          </a:p>
        </p:txBody>
      </p:sp>
      <p:sp>
        <p:nvSpPr>
          <p:cNvPr id="6" name="Title 5"/>
          <p:cNvSpPr>
            <a:spLocks noGrp="1"/>
          </p:cNvSpPr>
          <p:nvPr>
            <p:ph type="title"/>
          </p:nvPr>
        </p:nvSpPr>
        <p:spPr/>
        <p:txBody>
          <a:bodyPr/>
          <a:lstStyle/>
          <a:p>
            <a:r>
              <a:rPr lang="en-GB" dirty="0"/>
              <a:t>Where can I find more information?</a:t>
            </a:r>
          </a:p>
        </p:txBody>
      </p:sp>
      <p:sp>
        <p:nvSpPr>
          <p:cNvPr id="15" name="Freeform 24"/>
          <p:cNvSpPr>
            <a:spLocks/>
          </p:cNvSpPr>
          <p:nvPr/>
        </p:nvSpPr>
        <p:spPr bwMode="auto">
          <a:xfrm>
            <a:off x="7561940" y="8726652"/>
            <a:ext cx="626075" cy="770644"/>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nvGrpSpPr>
          <p:cNvPr id="44" name="Group 43"/>
          <p:cNvGrpSpPr/>
          <p:nvPr/>
        </p:nvGrpSpPr>
        <p:grpSpPr>
          <a:xfrm>
            <a:off x="3860602" y="8747511"/>
            <a:ext cx="847037" cy="740502"/>
            <a:chOff x="8296275" y="8293096"/>
            <a:chExt cx="1385888" cy="1211261"/>
          </a:xfrm>
          <a:solidFill>
            <a:schemeClr val="bg1"/>
          </a:solidFill>
        </p:grpSpPr>
        <p:sp>
          <p:nvSpPr>
            <p:cNvPr id="4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4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sp>
        <p:nvSpPr>
          <p:cNvPr id="80" name="Freeform 18"/>
          <p:cNvSpPr>
            <a:spLocks noChangeArrowheads="1"/>
          </p:cNvSpPr>
          <p:nvPr/>
        </p:nvSpPr>
        <p:spPr bwMode="auto">
          <a:xfrm>
            <a:off x="578223" y="2594576"/>
            <a:ext cx="635238" cy="583753"/>
          </a:xfrm>
          <a:custGeom>
            <a:avLst/>
            <a:gdLst>
              <a:gd name="T0" fmla="*/ 2006 w 2153"/>
              <a:gd name="T1" fmla="*/ 767 h 1960"/>
              <a:gd name="T2" fmla="*/ 1814 w 2153"/>
              <a:gd name="T3" fmla="*/ 198 h 1960"/>
              <a:gd name="T4" fmla="*/ 198 w 2153"/>
              <a:gd name="T5" fmla="*/ 0 h 1960"/>
              <a:gd name="T6" fmla="*/ 0 w 2153"/>
              <a:gd name="T7" fmla="*/ 1025 h 1960"/>
              <a:gd name="T8" fmla="*/ 377 w 2153"/>
              <a:gd name="T9" fmla="*/ 1224 h 1960"/>
              <a:gd name="T10" fmla="*/ 543 w 2153"/>
              <a:gd name="T11" fmla="*/ 1959 h 1960"/>
              <a:gd name="T12" fmla="*/ 1066 w 2153"/>
              <a:gd name="T13" fmla="*/ 1800 h 1960"/>
              <a:gd name="T14" fmla="*/ 1192 w 2153"/>
              <a:gd name="T15" fmla="*/ 1224 h 1960"/>
              <a:gd name="T16" fmla="*/ 1337 w 2153"/>
              <a:gd name="T17" fmla="*/ 1655 h 1960"/>
              <a:gd name="T18" fmla="*/ 2152 w 2153"/>
              <a:gd name="T19" fmla="*/ 1509 h 1960"/>
              <a:gd name="T20" fmla="*/ 2006 w 2153"/>
              <a:gd name="T21" fmla="*/ 767 h 1960"/>
              <a:gd name="T22" fmla="*/ 1966 w 2153"/>
              <a:gd name="T23" fmla="*/ 846 h 1960"/>
              <a:gd name="T24" fmla="*/ 1966 w 2153"/>
              <a:gd name="T25" fmla="*/ 933 h 1960"/>
              <a:gd name="T26" fmla="*/ 1966 w 2153"/>
              <a:gd name="T27" fmla="*/ 846 h 1960"/>
              <a:gd name="T28" fmla="*/ 2046 w 2153"/>
              <a:gd name="T29" fmla="*/ 1535 h 1960"/>
              <a:gd name="T30" fmla="*/ 1304 w 2153"/>
              <a:gd name="T31" fmla="*/ 999 h 1960"/>
              <a:gd name="T32" fmla="*/ 2046 w 2153"/>
              <a:gd name="T33" fmla="*/ 1535 h 1960"/>
              <a:gd name="T34" fmla="*/ 1841 w 2153"/>
              <a:gd name="T35" fmla="*/ 846 h 1960"/>
              <a:gd name="T36" fmla="*/ 1841 w 2153"/>
              <a:gd name="T37" fmla="*/ 933 h 1960"/>
              <a:gd name="T38" fmla="*/ 1841 w 2153"/>
              <a:gd name="T39" fmla="*/ 846 h 1960"/>
              <a:gd name="T40" fmla="*/ 1576 w 2153"/>
              <a:gd name="T41" fmla="*/ 98 h 1960"/>
              <a:gd name="T42" fmla="*/ 1576 w 2153"/>
              <a:gd name="T43" fmla="*/ 218 h 1960"/>
              <a:gd name="T44" fmla="*/ 1576 w 2153"/>
              <a:gd name="T45" fmla="*/ 98 h 1960"/>
              <a:gd name="T46" fmla="*/ 1410 w 2153"/>
              <a:gd name="T47" fmla="*/ 98 h 1960"/>
              <a:gd name="T48" fmla="*/ 1410 w 2153"/>
              <a:gd name="T49" fmla="*/ 218 h 1960"/>
              <a:gd name="T50" fmla="*/ 1410 w 2153"/>
              <a:gd name="T51" fmla="*/ 98 h 1960"/>
              <a:gd name="T52" fmla="*/ 721 w 2153"/>
              <a:gd name="T53" fmla="*/ 919 h 1960"/>
              <a:gd name="T54" fmla="*/ 807 w 2153"/>
              <a:gd name="T55" fmla="*/ 919 h 1960"/>
              <a:gd name="T56" fmla="*/ 721 w 2153"/>
              <a:gd name="T57" fmla="*/ 919 h 1960"/>
              <a:gd name="T58" fmla="*/ 847 w 2153"/>
              <a:gd name="T59" fmla="*/ 919 h 1960"/>
              <a:gd name="T60" fmla="*/ 933 w 2153"/>
              <a:gd name="T61" fmla="*/ 919 h 1960"/>
              <a:gd name="T62" fmla="*/ 847 w 2153"/>
              <a:gd name="T63" fmla="*/ 919 h 1960"/>
              <a:gd name="T64" fmla="*/ 940 w 2153"/>
              <a:gd name="T65" fmla="*/ 1820 h 1960"/>
              <a:gd name="T66" fmla="*/ 503 w 2153"/>
              <a:gd name="T67" fmla="*/ 1045 h 1960"/>
              <a:gd name="T68" fmla="*/ 940 w 2153"/>
              <a:gd name="T69" fmla="*/ 1820 h 1960"/>
              <a:gd name="T70" fmla="*/ 1066 w 2153"/>
              <a:gd name="T71" fmla="*/ 1058 h 1960"/>
              <a:gd name="T72" fmla="*/ 900 w 2153"/>
              <a:gd name="T73" fmla="*/ 787 h 1960"/>
              <a:gd name="T74" fmla="*/ 377 w 2153"/>
              <a:gd name="T75" fmla="*/ 952 h 1960"/>
              <a:gd name="T76" fmla="*/ 152 w 2153"/>
              <a:gd name="T77" fmla="*/ 1058 h 1960"/>
              <a:gd name="T78" fmla="*/ 1669 w 2153"/>
              <a:gd name="T79" fmla="*/ 310 h 1960"/>
              <a:gd name="T80" fmla="*/ 1337 w 2153"/>
              <a:gd name="T81" fmla="*/ 767 h 1960"/>
              <a:gd name="T82" fmla="*/ 1192 w 2153"/>
              <a:gd name="T83" fmla="*/ 1058 h 1960"/>
              <a:gd name="T84" fmla="*/ 1066 w 2153"/>
              <a:gd name="T85" fmla="*/ 1058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3" h="1960">
                <a:moveTo>
                  <a:pt x="2006" y="767"/>
                </a:moveTo>
                <a:lnTo>
                  <a:pt x="2006" y="767"/>
                </a:lnTo>
                <a:cubicBezTo>
                  <a:pt x="1814" y="767"/>
                  <a:pt x="1814" y="767"/>
                  <a:pt x="1814" y="767"/>
                </a:cubicBezTo>
                <a:cubicBezTo>
                  <a:pt x="1814" y="198"/>
                  <a:pt x="1814" y="198"/>
                  <a:pt x="1814" y="198"/>
                </a:cubicBezTo>
                <a:cubicBezTo>
                  <a:pt x="1814" y="85"/>
                  <a:pt x="1728" y="0"/>
                  <a:pt x="1622" y="0"/>
                </a:cubicBezTo>
                <a:cubicBezTo>
                  <a:pt x="198" y="0"/>
                  <a:pt x="198" y="0"/>
                  <a:pt x="198" y="0"/>
                </a:cubicBezTo>
                <a:cubicBezTo>
                  <a:pt x="92" y="0"/>
                  <a:pt x="0" y="85"/>
                  <a:pt x="0" y="198"/>
                </a:cubicBezTo>
                <a:cubicBezTo>
                  <a:pt x="0" y="1025"/>
                  <a:pt x="0" y="1025"/>
                  <a:pt x="0" y="1025"/>
                </a:cubicBezTo>
                <a:cubicBezTo>
                  <a:pt x="0" y="1138"/>
                  <a:pt x="92" y="1224"/>
                  <a:pt x="198" y="1224"/>
                </a:cubicBezTo>
                <a:cubicBezTo>
                  <a:pt x="377" y="1224"/>
                  <a:pt x="377" y="1224"/>
                  <a:pt x="377" y="1224"/>
                </a:cubicBezTo>
                <a:cubicBezTo>
                  <a:pt x="377" y="1800"/>
                  <a:pt x="377" y="1800"/>
                  <a:pt x="377" y="1800"/>
                </a:cubicBezTo>
                <a:cubicBezTo>
                  <a:pt x="377" y="1886"/>
                  <a:pt x="450" y="1959"/>
                  <a:pt x="543" y="1959"/>
                </a:cubicBezTo>
                <a:cubicBezTo>
                  <a:pt x="900" y="1959"/>
                  <a:pt x="900" y="1959"/>
                  <a:pt x="900" y="1959"/>
                </a:cubicBezTo>
                <a:cubicBezTo>
                  <a:pt x="993" y="1959"/>
                  <a:pt x="1066" y="1886"/>
                  <a:pt x="1066" y="1800"/>
                </a:cubicBezTo>
                <a:cubicBezTo>
                  <a:pt x="1066" y="1224"/>
                  <a:pt x="1066" y="1224"/>
                  <a:pt x="1066" y="1224"/>
                </a:cubicBezTo>
                <a:cubicBezTo>
                  <a:pt x="1192" y="1224"/>
                  <a:pt x="1192" y="1224"/>
                  <a:pt x="1192" y="1224"/>
                </a:cubicBezTo>
                <a:cubicBezTo>
                  <a:pt x="1192" y="1509"/>
                  <a:pt x="1192" y="1509"/>
                  <a:pt x="1192" y="1509"/>
                </a:cubicBezTo>
                <a:cubicBezTo>
                  <a:pt x="1192" y="1588"/>
                  <a:pt x="1258" y="1655"/>
                  <a:pt x="1337" y="1655"/>
                </a:cubicBezTo>
                <a:cubicBezTo>
                  <a:pt x="2006" y="1655"/>
                  <a:pt x="2006" y="1655"/>
                  <a:pt x="2006" y="1655"/>
                </a:cubicBezTo>
                <a:cubicBezTo>
                  <a:pt x="2086" y="1655"/>
                  <a:pt x="2152" y="1588"/>
                  <a:pt x="2152" y="1509"/>
                </a:cubicBezTo>
                <a:cubicBezTo>
                  <a:pt x="2152" y="913"/>
                  <a:pt x="2152" y="913"/>
                  <a:pt x="2152" y="913"/>
                </a:cubicBezTo>
                <a:cubicBezTo>
                  <a:pt x="2152" y="833"/>
                  <a:pt x="2086" y="767"/>
                  <a:pt x="2006" y="767"/>
                </a:cubicBezTo>
                <a:close/>
                <a:moveTo>
                  <a:pt x="1966" y="846"/>
                </a:moveTo>
                <a:lnTo>
                  <a:pt x="1966" y="846"/>
                </a:lnTo>
                <a:cubicBezTo>
                  <a:pt x="1993" y="846"/>
                  <a:pt x="2013" y="866"/>
                  <a:pt x="2013" y="893"/>
                </a:cubicBezTo>
                <a:cubicBezTo>
                  <a:pt x="2013" y="913"/>
                  <a:pt x="1993" y="933"/>
                  <a:pt x="1966" y="933"/>
                </a:cubicBezTo>
                <a:cubicBezTo>
                  <a:pt x="1940" y="933"/>
                  <a:pt x="1920" y="913"/>
                  <a:pt x="1920" y="893"/>
                </a:cubicBezTo>
                <a:cubicBezTo>
                  <a:pt x="1920" y="866"/>
                  <a:pt x="1940" y="846"/>
                  <a:pt x="1966" y="846"/>
                </a:cubicBezTo>
                <a:close/>
                <a:moveTo>
                  <a:pt x="2046" y="1535"/>
                </a:moveTo>
                <a:lnTo>
                  <a:pt x="2046" y="1535"/>
                </a:lnTo>
                <a:cubicBezTo>
                  <a:pt x="1304" y="1535"/>
                  <a:pt x="1304" y="1535"/>
                  <a:pt x="1304" y="1535"/>
                </a:cubicBezTo>
                <a:cubicBezTo>
                  <a:pt x="1304" y="999"/>
                  <a:pt x="1304" y="999"/>
                  <a:pt x="1304" y="999"/>
                </a:cubicBezTo>
                <a:cubicBezTo>
                  <a:pt x="2046" y="999"/>
                  <a:pt x="2046" y="999"/>
                  <a:pt x="2046" y="999"/>
                </a:cubicBezTo>
                <a:lnTo>
                  <a:pt x="2046" y="1535"/>
                </a:lnTo>
                <a:close/>
                <a:moveTo>
                  <a:pt x="1841" y="846"/>
                </a:moveTo>
                <a:lnTo>
                  <a:pt x="1841" y="846"/>
                </a:lnTo>
                <a:cubicBezTo>
                  <a:pt x="1867" y="846"/>
                  <a:pt x="1887" y="866"/>
                  <a:pt x="1887" y="893"/>
                </a:cubicBezTo>
                <a:cubicBezTo>
                  <a:pt x="1887" y="913"/>
                  <a:pt x="1867" y="933"/>
                  <a:pt x="1841" y="933"/>
                </a:cubicBezTo>
                <a:cubicBezTo>
                  <a:pt x="1814" y="933"/>
                  <a:pt x="1794" y="913"/>
                  <a:pt x="1794" y="893"/>
                </a:cubicBezTo>
                <a:cubicBezTo>
                  <a:pt x="1794" y="866"/>
                  <a:pt x="1814" y="846"/>
                  <a:pt x="1841" y="846"/>
                </a:cubicBezTo>
                <a:close/>
                <a:moveTo>
                  <a:pt x="1576" y="98"/>
                </a:moveTo>
                <a:lnTo>
                  <a:pt x="1576" y="98"/>
                </a:lnTo>
                <a:cubicBezTo>
                  <a:pt x="1609" y="98"/>
                  <a:pt x="1635" y="125"/>
                  <a:pt x="1635" y="158"/>
                </a:cubicBezTo>
                <a:cubicBezTo>
                  <a:pt x="1635" y="191"/>
                  <a:pt x="1609" y="218"/>
                  <a:pt x="1576" y="218"/>
                </a:cubicBezTo>
                <a:cubicBezTo>
                  <a:pt x="1543" y="218"/>
                  <a:pt x="1516" y="191"/>
                  <a:pt x="1516" y="158"/>
                </a:cubicBezTo>
                <a:cubicBezTo>
                  <a:pt x="1516" y="125"/>
                  <a:pt x="1543" y="98"/>
                  <a:pt x="1576" y="98"/>
                </a:cubicBezTo>
                <a:close/>
                <a:moveTo>
                  <a:pt x="1410" y="98"/>
                </a:moveTo>
                <a:lnTo>
                  <a:pt x="1410" y="98"/>
                </a:lnTo>
                <a:cubicBezTo>
                  <a:pt x="1443" y="98"/>
                  <a:pt x="1470" y="125"/>
                  <a:pt x="1470" y="158"/>
                </a:cubicBezTo>
                <a:cubicBezTo>
                  <a:pt x="1470" y="191"/>
                  <a:pt x="1443" y="218"/>
                  <a:pt x="1410" y="218"/>
                </a:cubicBezTo>
                <a:cubicBezTo>
                  <a:pt x="1377" y="218"/>
                  <a:pt x="1351" y="191"/>
                  <a:pt x="1351" y="158"/>
                </a:cubicBezTo>
                <a:cubicBezTo>
                  <a:pt x="1351" y="125"/>
                  <a:pt x="1377" y="98"/>
                  <a:pt x="1410" y="98"/>
                </a:cubicBezTo>
                <a:close/>
                <a:moveTo>
                  <a:pt x="721" y="919"/>
                </a:moveTo>
                <a:lnTo>
                  <a:pt x="721" y="919"/>
                </a:lnTo>
                <a:cubicBezTo>
                  <a:pt x="721" y="893"/>
                  <a:pt x="741" y="873"/>
                  <a:pt x="761" y="873"/>
                </a:cubicBezTo>
                <a:cubicBezTo>
                  <a:pt x="788" y="873"/>
                  <a:pt x="807" y="893"/>
                  <a:pt x="807" y="919"/>
                </a:cubicBezTo>
                <a:cubicBezTo>
                  <a:pt x="807" y="946"/>
                  <a:pt x="788" y="966"/>
                  <a:pt x="761" y="966"/>
                </a:cubicBezTo>
                <a:cubicBezTo>
                  <a:pt x="741" y="966"/>
                  <a:pt x="721" y="946"/>
                  <a:pt x="721" y="919"/>
                </a:cubicBezTo>
                <a:close/>
                <a:moveTo>
                  <a:pt x="847" y="919"/>
                </a:moveTo>
                <a:lnTo>
                  <a:pt x="847" y="919"/>
                </a:lnTo>
                <a:cubicBezTo>
                  <a:pt x="847" y="893"/>
                  <a:pt x="867" y="873"/>
                  <a:pt x="887" y="873"/>
                </a:cubicBezTo>
                <a:cubicBezTo>
                  <a:pt x="913" y="873"/>
                  <a:pt x="933" y="893"/>
                  <a:pt x="933" y="919"/>
                </a:cubicBezTo>
                <a:cubicBezTo>
                  <a:pt x="933" y="946"/>
                  <a:pt x="913" y="966"/>
                  <a:pt x="887" y="966"/>
                </a:cubicBezTo>
                <a:cubicBezTo>
                  <a:pt x="867" y="966"/>
                  <a:pt x="847" y="946"/>
                  <a:pt x="847" y="919"/>
                </a:cubicBezTo>
                <a:close/>
                <a:moveTo>
                  <a:pt x="940" y="1820"/>
                </a:moveTo>
                <a:lnTo>
                  <a:pt x="940" y="1820"/>
                </a:lnTo>
                <a:cubicBezTo>
                  <a:pt x="503" y="1820"/>
                  <a:pt x="503" y="1820"/>
                  <a:pt x="503" y="1820"/>
                </a:cubicBezTo>
                <a:cubicBezTo>
                  <a:pt x="503" y="1045"/>
                  <a:pt x="503" y="1045"/>
                  <a:pt x="503" y="1045"/>
                </a:cubicBezTo>
                <a:cubicBezTo>
                  <a:pt x="940" y="1045"/>
                  <a:pt x="940" y="1045"/>
                  <a:pt x="940" y="1045"/>
                </a:cubicBezTo>
                <a:lnTo>
                  <a:pt x="940" y="1820"/>
                </a:lnTo>
                <a:close/>
                <a:moveTo>
                  <a:pt x="1066" y="1058"/>
                </a:moveTo>
                <a:lnTo>
                  <a:pt x="1066" y="1058"/>
                </a:lnTo>
                <a:cubicBezTo>
                  <a:pt x="1066" y="952"/>
                  <a:pt x="1066" y="952"/>
                  <a:pt x="1066" y="952"/>
                </a:cubicBezTo>
                <a:cubicBezTo>
                  <a:pt x="1066" y="860"/>
                  <a:pt x="993" y="787"/>
                  <a:pt x="900" y="787"/>
                </a:cubicBezTo>
                <a:cubicBezTo>
                  <a:pt x="543" y="787"/>
                  <a:pt x="543" y="787"/>
                  <a:pt x="543" y="787"/>
                </a:cubicBezTo>
                <a:cubicBezTo>
                  <a:pt x="450" y="787"/>
                  <a:pt x="377" y="860"/>
                  <a:pt x="377" y="952"/>
                </a:cubicBezTo>
                <a:cubicBezTo>
                  <a:pt x="377" y="1058"/>
                  <a:pt x="377" y="1058"/>
                  <a:pt x="377" y="1058"/>
                </a:cubicBezTo>
                <a:cubicBezTo>
                  <a:pt x="152" y="1058"/>
                  <a:pt x="152" y="1058"/>
                  <a:pt x="152" y="1058"/>
                </a:cubicBezTo>
                <a:cubicBezTo>
                  <a:pt x="152" y="310"/>
                  <a:pt x="152" y="310"/>
                  <a:pt x="152" y="310"/>
                </a:cubicBezTo>
                <a:cubicBezTo>
                  <a:pt x="1669" y="310"/>
                  <a:pt x="1669" y="310"/>
                  <a:pt x="1669" y="310"/>
                </a:cubicBezTo>
                <a:cubicBezTo>
                  <a:pt x="1669" y="767"/>
                  <a:pt x="1669" y="767"/>
                  <a:pt x="1669" y="767"/>
                </a:cubicBezTo>
                <a:cubicBezTo>
                  <a:pt x="1337" y="767"/>
                  <a:pt x="1337" y="767"/>
                  <a:pt x="1337" y="767"/>
                </a:cubicBezTo>
                <a:cubicBezTo>
                  <a:pt x="1258" y="767"/>
                  <a:pt x="1192" y="833"/>
                  <a:pt x="1192" y="913"/>
                </a:cubicBezTo>
                <a:cubicBezTo>
                  <a:pt x="1192" y="1058"/>
                  <a:pt x="1192" y="1058"/>
                  <a:pt x="1192" y="1058"/>
                </a:cubicBezTo>
                <a:lnTo>
                  <a:pt x="1066" y="1058"/>
                </a:lnTo>
                <a:close/>
                <a:moveTo>
                  <a:pt x="1066" y="1058"/>
                </a:moveTo>
                <a:lnTo>
                  <a:pt x="1066" y="1058"/>
                </a:lnTo>
                <a:close/>
              </a:path>
            </a:pathLst>
          </a:custGeom>
          <a:solidFill>
            <a:schemeClr val="accent4"/>
          </a:solidFill>
          <a:ln>
            <a:noFill/>
          </a:ln>
          <a:effectLst/>
        </p:spPr>
        <p:txBody>
          <a:bodyPr wrap="none" anchor="ctr"/>
          <a:lstStyle/>
          <a:p>
            <a:endParaRPr lang="en-US" dirty="0">
              <a:latin typeface="Calibri Light"/>
            </a:endParaRPr>
          </a:p>
        </p:txBody>
      </p:sp>
      <p:sp>
        <p:nvSpPr>
          <p:cNvPr id="83" name="Freeform 271"/>
          <p:cNvSpPr>
            <a:spLocks noChangeArrowheads="1"/>
          </p:cNvSpPr>
          <p:nvPr/>
        </p:nvSpPr>
        <p:spPr bwMode="auto">
          <a:xfrm>
            <a:off x="7443978" y="9790638"/>
            <a:ext cx="577173" cy="582417"/>
          </a:xfrm>
          <a:custGeom>
            <a:avLst/>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chemeClr val="bg1"/>
          </a:solidFill>
          <a:ln>
            <a:noFill/>
          </a:ln>
          <a:effectLst/>
        </p:spPr>
        <p:txBody>
          <a:bodyPr wrap="none" anchor="ctr"/>
          <a:lstStyle/>
          <a:p>
            <a:endParaRPr lang="en-US" dirty="0">
              <a:latin typeface="Calibri Light"/>
            </a:endParaRPr>
          </a:p>
        </p:txBody>
      </p:sp>
      <p:sp>
        <p:nvSpPr>
          <p:cNvPr id="84" name="AutoShape 80"/>
          <p:cNvSpPr>
            <a:spLocks/>
          </p:cNvSpPr>
          <p:nvPr/>
        </p:nvSpPr>
        <p:spPr bwMode="auto">
          <a:xfrm>
            <a:off x="1005108" y="2904154"/>
            <a:ext cx="146455" cy="1104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38100" tIns="38100" rIns="38100" bIns="38100"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92" name="Group 91"/>
          <p:cNvGrpSpPr/>
          <p:nvPr/>
        </p:nvGrpSpPr>
        <p:grpSpPr>
          <a:xfrm>
            <a:off x="668206" y="1620937"/>
            <a:ext cx="319935" cy="447837"/>
            <a:chOff x="7913688" y="-280988"/>
            <a:chExt cx="1733550" cy="2306638"/>
          </a:xfrm>
          <a:solidFill>
            <a:schemeClr val="bg1"/>
          </a:solidFill>
        </p:grpSpPr>
        <p:sp>
          <p:nvSpPr>
            <p:cNvPr id="93"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4"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5"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6"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7"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8"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9"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100" name="Freeform 36"/>
            <p:cNvSpPr>
              <a:spLocks/>
            </p:cNvSpPr>
            <p:nvPr/>
          </p:nvSpPr>
          <p:spPr bwMode="auto">
            <a:xfrm>
              <a:off x="8199441" y="871535"/>
              <a:ext cx="1089026"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sp>
        <p:nvSpPr>
          <p:cNvPr id="111" name="Freeform 48"/>
          <p:cNvSpPr>
            <a:spLocks/>
          </p:cNvSpPr>
          <p:nvPr/>
        </p:nvSpPr>
        <p:spPr bwMode="auto">
          <a:xfrm>
            <a:off x="1051964" y="1984153"/>
            <a:ext cx="11753" cy="13189"/>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Black"/>
              <a:cs typeface="Raleway Black"/>
            </a:endParaRPr>
          </a:p>
        </p:txBody>
      </p:sp>
      <p:sp>
        <p:nvSpPr>
          <p:cNvPr id="149" name="AutoShape 115"/>
          <p:cNvSpPr>
            <a:spLocks/>
          </p:cNvSpPr>
          <p:nvPr/>
        </p:nvSpPr>
        <p:spPr bwMode="auto">
          <a:xfrm>
            <a:off x="678504" y="2715909"/>
            <a:ext cx="106157" cy="962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150" name="Group 149"/>
          <p:cNvGrpSpPr/>
          <p:nvPr/>
        </p:nvGrpSpPr>
        <p:grpSpPr>
          <a:xfrm>
            <a:off x="747113" y="2923836"/>
            <a:ext cx="102331" cy="101710"/>
            <a:chOff x="14791630" y="800432"/>
            <a:chExt cx="932209" cy="817902"/>
          </a:xfrm>
          <a:solidFill>
            <a:schemeClr val="accent4"/>
          </a:solidFill>
        </p:grpSpPr>
        <p:sp>
          <p:nvSpPr>
            <p:cNvPr id="151" name="Freeform 717"/>
            <p:cNvSpPr>
              <a:spLocks noChangeArrowheads="1"/>
            </p:cNvSpPr>
            <p:nvPr/>
          </p:nvSpPr>
          <p:spPr bwMode="auto">
            <a:xfrm>
              <a:off x="14791630" y="800432"/>
              <a:ext cx="932209" cy="667553"/>
            </a:xfrm>
            <a:custGeom>
              <a:avLst/>
              <a:gdLst>
                <a:gd name="T0" fmla="*/ 578 w 685"/>
                <a:gd name="T1" fmla="*/ 487 h 488"/>
                <a:gd name="T2" fmla="*/ 578 w 685"/>
                <a:gd name="T3" fmla="*/ 487 h 488"/>
                <a:gd name="T4" fmla="*/ 684 w 685"/>
                <a:gd name="T5" fmla="*/ 456 h 488"/>
                <a:gd name="T6" fmla="*/ 0 w 685"/>
                <a:gd name="T7" fmla="*/ 75 h 488"/>
                <a:gd name="T8" fmla="*/ 31 w 685"/>
                <a:gd name="T9" fmla="*/ 181 h 488"/>
                <a:gd name="T10" fmla="*/ 578 w 685"/>
                <a:gd name="T11" fmla="*/ 487 h 488"/>
              </a:gdLst>
              <a:ahLst/>
              <a:cxnLst>
                <a:cxn ang="0">
                  <a:pos x="T0" y="T1"/>
                </a:cxn>
                <a:cxn ang="0">
                  <a:pos x="T2" y="T3"/>
                </a:cxn>
                <a:cxn ang="0">
                  <a:pos x="T4" y="T5"/>
                </a:cxn>
                <a:cxn ang="0">
                  <a:pos x="T6" y="T7"/>
                </a:cxn>
                <a:cxn ang="0">
                  <a:pos x="T8" y="T9"/>
                </a:cxn>
                <a:cxn ang="0">
                  <a:pos x="T10" y="T11"/>
                </a:cxn>
              </a:cxnLst>
              <a:rect l="0" t="0" r="r" b="b"/>
              <a:pathLst>
                <a:path w="685" h="488">
                  <a:moveTo>
                    <a:pt x="578" y="487"/>
                  </a:moveTo>
                  <a:lnTo>
                    <a:pt x="578" y="487"/>
                  </a:lnTo>
                  <a:cubicBezTo>
                    <a:pt x="684" y="456"/>
                    <a:pt x="684" y="456"/>
                    <a:pt x="684" y="456"/>
                  </a:cubicBezTo>
                  <a:cubicBezTo>
                    <a:pt x="593" y="166"/>
                    <a:pt x="294" y="0"/>
                    <a:pt x="0" y="75"/>
                  </a:cubicBezTo>
                  <a:cubicBezTo>
                    <a:pt x="31" y="181"/>
                    <a:pt x="31" y="181"/>
                    <a:pt x="31" y="181"/>
                  </a:cubicBezTo>
                  <a:cubicBezTo>
                    <a:pt x="263" y="120"/>
                    <a:pt x="505" y="257"/>
                    <a:pt x="578" y="4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152" name="Freeform 718"/>
            <p:cNvSpPr>
              <a:spLocks noChangeArrowheads="1"/>
            </p:cNvSpPr>
            <p:nvPr/>
          </p:nvSpPr>
          <p:spPr bwMode="auto">
            <a:xfrm>
              <a:off x="14966044" y="1437914"/>
              <a:ext cx="186444" cy="180420"/>
            </a:xfrm>
            <a:custGeom>
              <a:avLst/>
              <a:gdLst>
                <a:gd name="T0" fmla="*/ 82 w 135"/>
                <a:gd name="T1" fmla="*/ 124 h 134"/>
                <a:gd name="T2" fmla="*/ 82 w 135"/>
                <a:gd name="T3" fmla="*/ 124 h 134"/>
                <a:gd name="T4" fmla="*/ 124 w 135"/>
                <a:gd name="T5" fmla="*/ 51 h 134"/>
                <a:gd name="T6" fmla="*/ 49 w 135"/>
                <a:gd name="T7" fmla="*/ 9 h 134"/>
                <a:gd name="T8" fmla="*/ 10 w 135"/>
                <a:gd name="T9" fmla="*/ 81 h 134"/>
                <a:gd name="T10" fmla="*/ 82 w 135"/>
                <a:gd name="T11" fmla="*/ 124 h 134"/>
              </a:gdLst>
              <a:ahLst/>
              <a:cxnLst>
                <a:cxn ang="0">
                  <a:pos x="T0" y="T1"/>
                </a:cxn>
                <a:cxn ang="0">
                  <a:pos x="T2" y="T3"/>
                </a:cxn>
                <a:cxn ang="0">
                  <a:pos x="T4" y="T5"/>
                </a:cxn>
                <a:cxn ang="0">
                  <a:pos x="T6" y="T7"/>
                </a:cxn>
                <a:cxn ang="0">
                  <a:pos x="T8" y="T9"/>
                </a:cxn>
                <a:cxn ang="0">
                  <a:pos x="T10" y="T11"/>
                </a:cxn>
              </a:cxnLst>
              <a:rect l="0" t="0" r="r" b="b"/>
              <a:pathLst>
                <a:path w="135" h="134">
                  <a:moveTo>
                    <a:pt x="82" y="124"/>
                  </a:moveTo>
                  <a:lnTo>
                    <a:pt x="82" y="124"/>
                  </a:lnTo>
                  <a:cubicBezTo>
                    <a:pt x="115" y="114"/>
                    <a:pt x="134" y="81"/>
                    <a:pt x="124" y="51"/>
                  </a:cubicBezTo>
                  <a:cubicBezTo>
                    <a:pt x="115" y="18"/>
                    <a:pt x="82" y="0"/>
                    <a:pt x="49" y="9"/>
                  </a:cubicBezTo>
                  <a:cubicBezTo>
                    <a:pt x="18" y="18"/>
                    <a:pt x="0" y="51"/>
                    <a:pt x="10" y="81"/>
                  </a:cubicBezTo>
                  <a:cubicBezTo>
                    <a:pt x="18" y="114"/>
                    <a:pt x="52" y="133"/>
                    <a:pt x="82"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153" name="Freeform 719"/>
            <p:cNvSpPr>
              <a:spLocks noChangeArrowheads="1"/>
            </p:cNvSpPr>
            <p:nvPr/>
          </p:nvSpPr>
          <p:spPr bwMode="auto">
            <a:xfrm>
              <a:off x="14875832" y="1131203"/>
              <a:ext cx="565342" cy="414963"/>
            </a:xfrm>
            <a:custGeom>
              <a:avLst/>
              <a:gdLst>
                <a:gd name="T0" fmla="*/ 308 w 415"/>
                <a:gd name="T1" fmla="*/ 302 h 303"/>
                <a:gd name="T2" fmla="*/ 308 w 415"/>
                <a:gd name="T3" fmla="*/ 302 h 303"/>
                <a:gd name="T4" fmla="*/ 414 w 415"/>
                <a:gd name="T5" fmla="*/ 272 h 303"/>
                <a:gd name="T6" fmla="*/ 0 w 415"/>
                <a:gd name="T7" fmla="*/ 42 h 303"/>
                <a:gd name="T8" fmla="*/ 30 w 415"/>
                <a:gd name="T9" fmla="*/ 148 h 303"/>
                <a:gd name="T10" fmla="*/ 308 w 415"/>
                <a:gd name="T11" fmla="*/ 302 h 303"/>
              </a:gdLst>
              <a:ahLst/>
              <a:cxnLst>
                <a:cxn ang="0">
                  <a:pos x="T0" y="T1"/>
                </a:cxn>
                <a:cxn ang="0">
                  <a:pos x="T2" y="T3"/>
                </a:cxn>
                <a:cxn ang="0">
                  <a:pos x="T4" y="T5"/>
                </a:cxn>
                <a:cxn ang="0">
                  <a:pos x="T6" y="T7"/>
                </a:cxn>
                <a:cxn ang="0">
                  <a:pos x="T8" y="T9"/>
                </a:cxn>
                <a:cxn ang="0">
                  <a:pos x="T10" y="T11"/>
                </a:cxn>
              </a:cxnLst>
              <a:rect l="0" t="0" r="r" b="b"/>
              <a:pathLst>
                <a:path w="415" h="303">
                  <a:moveTo>
                    <a:pt x="308" y="302"/>
                  </a:moveTo>
                  <a:lnTo>
                    <a:pt x="308" y="302"/>
                  </a:lnTo>
                  <a:cubicBezTo>
                    <a:pt x="414" y="272"/>
                    <a:pt x="414" y="272"/>
                    <a:pt x="414" y="272"/>
                  </a:cubicBezTo>
                  <a:cubicBezTo>
                    <a:pt x="357" y="100"/>
                    <a:pt x="175" y="0"/>
                    <a:pt x="0" y="42"/>
                  </a:cubicBezTo>
                  <a:cubicBezTo>
                    <a:pt x="30" y="148"/>
                    <a:pt x="30" y="148"/>
                    <a:pt x="30" y="148"/>
                  </a:cubicBezTo>
                  <a:cubicBezTo>
                    <a:pt x="148" y="121"/>
                    <a:pt x="269" y="188"/>
                    <a:pt x="308" y="30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grpSp>
    </p:spTree>
    <p:extLst>
      <p:ext uri="{BB962C8B-B14F-4D97-AF65-F5344CB8AC3E}">
        <p14:creationId xmlns:p14="http://schemas.microsoft.com/office/powerpoint/2010/main" val="19238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50957" y="1047586"/>
            <a:ext cx="7319366" cy="584775"/>
          </a:xfrm>
          <a:prstGeom prst="rect">
            <a:avLst/>
          </a:prstGeom>
        </p:spPr>
        <p:txBody>
          <a:bodyPr wrap="square">
            <a:spAutoFit/>
          </a:bodyPr>
          <a:lstStyle/>
          <a:p>
            <a:r>
              <a:rPr lang="en-GB" sz="1600" dirty="0">
                <a:solidFill>
                  <a:schemeClr val="accent1"/>
                </a:solidFill>
              </a:rPr>
              <a:t>This presentation provides information about the </a:t>
            </a:r>
            <a:r>
              <a:rPr lang="en-GB" sz="1600" b="1" dirty="0">
                <a:solidFill>
                  <a:schemeClr val="accent4"/>
                </a:solidFill>
              </a:rPr>
              <a:t>Energy Technology List (ETL)</a:t>
            </a:r>
            <a:r>
              <a:rPr lang="en-GB" sz="1600" dirty="0">
                <a:solidFill>
                  <a:schemeClr val="accent1"/>
                </a:solidFill>
              </a:rPr>
              <a:t> for procurement of new energy saving equipment.</a:t>
            </a:r>
          </a:p>
        </p:txBody>
      </p:sp>
      <p:sp>
        <p:nvSpPr>
          <p:cNvPr id="18" name="Oval 17"/>
          <p:cNvSpPr/>
          <p:nvPr/>
        </p:nvSpPr>
        <p:spPr>
          <a:xfrm>
            <a:off x="1510788" y="3550542"/>
            <a:ext cx="299214" cy="285899"/>
          </a:xfrm>
          <a:prstGeom prst="ellipse">
            <a:avLst/>
          </a:prstGeom>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4</a:t>
            </a:r>
          </a:p>
        </p:txBody>
      </p:sp>
      <p:sp>
        <p:nvSpPr>
          <p:cNvPr id="19" name="Oval 18"/>
          <p:cNvSpPr/>
          <p:nvPr/>
        </p:nvSpPr>
        <p:spPr>
          <a:xfrm>
            <a:off x="1510788" y="3172509"/>
            <a:ext cx="299214" cy="28589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t>3</a:t>
            </a:r>
            <a:endParaRPr lang="en-GB" dirty="0"/>
          </a:p>
        </p:txBody>
      </p:sp>
      <p:sp>
        <p:nvSpPr>
          <p:cNvPr id="20" name="Oval 19"/>
          <p:cNvSpPr/>
          <p:nvPr/>
        </p:nvSpPr>
        <p:spPr>
          <a:xfrm>
            <a:off x="1510788" y="2794476"/>
            <a:ext cx="299214" cy="285899"/>
          </a:xfrm>
          <a:prstGeom prst="ellipse">
            <a:avLst/>
          </a:prstGeom>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t>2</a:t>
            </a:r>
            <a:endParaRPr lang="en-GB" dirty="0"/>
          </a:p>
        </p:txBody>
      </p:sp>
      <p:sp>
        <p:nvSpPr>
          <p:cNvPr id="21" name="Oval 20"/>
          <p:cNvSpPr/>
          <p:nvPr/>
        </p:nvSpPr>
        <p:spPr>
          <a:xfrm>
            <a:off x="1510788" y="2418998"/>
            <a:ext cx="299214" cy="285899"/>
          </a:xfrm>
          <a:prstGeom prst="ellipse">
            <a:avLst/>
          </a:prstGeom>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t>1</a:t>
            </a:r>
            <a:endParaRPr lang="en-GB" dirty="0"/>
          </a:p>
        </p:txBody>
      </p:sp>
      <p:sp>
        <p:nvSpPr>
          <p:cNvPr id="14" name="Content Placeholder 1"/>
          <p:cNvSpPr txBox="1">
            <a:spLocks/>
          </p:cNvSpPr>
          <p:nvPr/>
        </p:nvSpPr>
        <p:spPr>
          <a:xfrm>
            <a:off x="1524739" y="2132856"/>
            <a:ext cx="7171802" cy="2079306"/>
          </a:xfrm>
          <a:prstGeom prst="rect">
            <a:avLst/>
          </a:prstGeom>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002060"/>
                </a:solidFill>
                <a:latin typeface="+mn-lt"/>
              </a:rPr>
              <a:t>The presentation is divided into sections that answer the following questions:</a:t>
            </a:r>
          </a:p>
          <a:p>
            <a:pPr marL="361950" lvl="2" indent="0">
              <a:lnSpc>
                <a:spcPct val="100000"/>
              </a:lnSpc>
              <a:spcBef>
                <a:spcPts val="1000"/>
              </a:spcBef>
              <a:buFont typeface="Arial" panose="020B0604020202020204" pitchFamily="34" charset="0"/>
              <a:buNone/>
            </a:pPr>
            <a:r>
              <a:rPr lang="en-GB" sz="1600" b="1" dirty="0">
                <a:solidFill>
                  <a:schemeClr val="accent2"/>
                </a:solidFill>
              </a:rPr>
              <a:t>What are the benefits of purchasing energy efficient equipment?</a:t>
            </a:r>
          </a:p>
          <a:p>
            <a:pPr marL="361950" lvl="2" indent="0">
              <a:lnSpc>
                <a:spcPct val="100000"/>
              </a:lnSpc>
              <a:spcBef>
                <a:spcPts val="1000"/>
              </a:spcBef>
              <a:buFont typeface="Arial" panose="020B0604020202020204" pitchFamily="34" charset="0"/>
              <a:buNone/>
            </a:pPr>
            <a:r>
              <a:rPr lang="en-GB" sz="1600" b="1" dirty="0">
                <a:solidFill>
                  <a:schemeClr val="accent4"/>
                </a:solidFill>
              </a:rPr>
              <a:t>What is the Energy Technology List?</a:t>
            </a:r>
          </a:p>
          <a:p>
            <a:pPr marL="361950" lvl="2" indent="0">
              <a:lnSpc>
                <a:spcPct val="100000"/>
              </a:lnSpc>
              <a:spcBef>
                <a:spcPts val="1000"/>
              </a:spcBef>
              <a:buFont typeface="Arial" panose="020B0604020202020204" pitchFamily="34" charset="0"/>
              <a:buNone/>
            </a:pPr>
            <a:r>
              <a:rPr lang="en-GB" sz="1600" b="1" dirty="0">
                <a:solidFill>
                  <a:schemeClr val="accent3"/>
                </a:solidFill>
                <a:latin typeface="+mn-lt"/>
              </a:rPr>
              <a:t>Who uses the ETL, how do they use it, and why do they use it?</a:t>
            </a:r>
          </a:p>
          <a:p>
            <a:pPr marL="361950" lvl="2" indent="0">
              <a:lnSpc>
                <a:spcPct val="100000"/>
              </a:lnSpc>
              <a:spcBef>
                <a:spcPts val="1000"/>
              </a:spcBef>
              <a:buFont typeface="Arial" panose="020B0604020202020204" pitchFamily="34" charset="0"/>
              <a:buNone/>
            </a:pPr>
            <a:r>
              <a:rPr lang="en-GB" sz="1600" b="1" dirty="0">
                <a:solidFill>
                  <a:schemeClr val="accent5"/>
                </a:solidFill>
              </a:rPr>
              <a:t>Additional information</a:t>
            </a:r>
            <a:endParaRPr lang="en-GB" sz="1600" b="1"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a:t>
            </a:fld>
            <a:endParaRPr lang="en-GB" dirty="0"/>
          </a:p>
        </p:txBody>
      </p:sp>
      <p:sp>
        <p:nvSpPr>
          <p:cNvPr id="6" name="Title 5"/>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258286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984177" y="1401447"/>
            <a:ext cx="1782895" cy="1731341"/>
          </a:xfrm>
        </p:spPr>
        <p:txBody>
          <a:bodyPr/>
          <a:lstStyle/>
          <a:p>
            <a:r>
              <a:rPr lang="es-MX" dirty="0"/>
              <a:t>1</a:t>
            </a:r>
            <a:endParaRPr lang="en-GB" dirty="0"/>
          </a:p>
        </p:txBody>
      </p:sp>
      <p:sp>
        <p:nvSpPr>
          <p:cNvPr id="6" name="Text Placeholder 5"/>
          <p:cNvSpPr>
            <a:spLocks noGrp="1"/>
          </p:cNvSpPr>
          <p:nvPr>
            <p:ph type="body" sz="quarter" idx="18"/>
          </p:nvPr>
        </p:nvSpPr>
        <p:spPr>
          <a:xfrm>
            <a:off x="1080845" y="3132788"/>
            <a:ext cx="4574344" cy="924862"/>
          </a:xfrm>
        </p:spPr>
        <p:txBody>
          <a:bodyPr/>
          <a:lstStyle/>
          <a:p>
            <a:r>
              <a:rPr lang="en-GB" dirty="0"/>
              <a:t>What are the benefits of purchasing energy efficient equipment ?</a:t>
            </a:r>
          </a:p>
        </p:txBody>
      </p:sp>
      <p:sp>
        <p:nvSpPr>
          <p:cNvPr id="2" name="Slide Number Placeholder 1"/>
          <p:cNvSpPr>
            <a:spLocks noGrp="1"/>
          </p:cNvSpPr>
          <p:nvPr>
            <p:ph type="sldNum" sz="quarter" idx="12"/>
          </p:nvPr>
        </p:nvSpPr>
        <p:spPr/>
        <p:txBody>
          <a:bodyPr/>
          <a:lstStyle/>
          <a:p>
            <a:fld id="{D209C6F7-3311-4A51-91D2-C6AA7AB1F99B}" type="slidenum">
              <a:rPr lang="en-GB" smtClean="0"/>
              <a:pPr/>
              <a:t>2</a:t>
            </a:fld>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687" r="7118"/>
          <a:stretch/>
        </p:blipFill>
        <p:spPr>
          <a:xfrm>
            <a:off x="6407944" y="1125394"/>
            <a:ext cx="2736056" cy="4014787"/>
          </a:xfrm>
          <a:prstGeom prst="rect">
            <a:avLst/>
          </a:prstGeom>
        </p:spPr>
      </p:pic>
    </p:spTree>
    <p:extLst>
      <p:ext uri="{BB962C8B-B14F-4D97-AF65-F5344CB8AC3E}">
        <p14:creationId xmlns:p14="http://schemas.microsoft.com/office/powerpoint/2010/main" val="265967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9" y="1863409"/>
            <a:ext cx="6643689" cy="2533266"/>
          </a:xfrm>
        </p:spPr>
        <p:txBody>
          <a:bodyPr/>
          <a:lstStyle/>
          <a:p>
            <a:r>
              <a:rPr lang="en-GB" sz="1600" dirty="0"/>
              <a:t>When making purchasing decisions, organisations frequently focus on the  purchase price of new equipment when in reality the running costs, such      as the cost of energy, can very quickly </a:t>
            </a:r>
            <a:r>
              <a:rPr lang="en-GB" sz="1600" dirty="0">
                <a:solidFill>
                  <a:schemeClr val="tx2"/>
                </a:solidFill>
              </a:rPr>
              <a:t>outweigh</a:t>
            </a:r>
            <a:r>
              <a:rPr lang="en-GB" sz="1600" dirty="0"/>
              <a:t> the value of the initial purchase price.</a:t>
            </a:r>
          </a:p>
          <a:p>
            <a:r>
              <a:rPr lang="en-GB" sz="1600" dirty="0"/>
              <a:t>Energy saving equipment can result in:</a:t>
            </a:r>
          </a:p>
          <a:p>
            <a:pPr marL="361950" lvl="2" indent="0">
              <a:buNone/>
            </a:pPr>
            <a:r>
              <a:rPr lang="en-GB" sz="1500" dirty="0"/>
              <a:t> </a:t>
            </a:r>
            <a:r>
              <a:rPr lang="en-GB" sz="1600" dirty="0"/>
              <a:t>lower energy bills;</a:t>
            </a:r>
          </a:p>
          <a:p>
            <a:pPr marL="361950" lvl="2" indent="0">
              <a:buNone/>
            </a:pPr>
            <a:r>
              <a:rPr lang="en-GB" sz="1600" dirty="0"/>
              <a:t> reduced greenhouse gas emissions; and </a:t>
            </a:r>
          </a:p>
          <a:p>
            <a:pPr marL="361950" lvl="2" indent="0">
              <a:buNone/>
            </a:pPr>
            <a:r>
              <a:rPr lang="en-GB" sz="1600" dirty="0"/>
              <a:t>quicker payback of the cost of purchase, through reduced operational costs.</a:t>
            </a:r>
          </a:p>
          <a:p>
            <a:r>
              <a:rPr lang="en-GB" sz="1600" dirty="0"/>
              <a:t>Improving energy efficiency is one of a variety of measures that organisations can take to improve their environmental credentials. </a:t>
            </a:r>
          </a:p>
          <a:p>
            <a:endParaRPr lang="en-GB" sz="1600"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3</a:t>
            </a:fld>
            <a:endParaRPr lang="en-GB" dirty="0"/>
          </a:p>
        </p:txBody>
      </p:sp>
      <p:sp>
        <p:nvSpPr>
          <p:cNvPr id="6" name="Title 5"/>
          <p:cNvSpPr>
            <a:spLocks noGrp="1"/>
          </p:cNvSpPr>
          <p:nvPr>
            <p:ph type="title"/>
          </p:nvPr>
        </p:nvSpPr>
        <p:spPr/>
        <p:txBody>
          <a:bodyPr/>
          <a:lstStyle/>
          <a:p>
            <a:r>
              <a:rPr lang="en-GB" dirty="0"/>
              <a:t>What are the benefits of purchasing energy </a:t>
            </a:r>
            <a:br>
              <a:rPr lang="en-GB" dirty="0"/>
            </a:br>
            <a:r>
              <a:rPr lang="en-GB" dirty="0"/>
              <a:t>efficient equipment?</a:t>
            </a:r>
          </a:p>
        </p:txBody>
      </p:sp>
      <p:sp>
        <p:nvSpPr>
          <p:cNvPr id="5" name="Subtitle 4"/>
          <p:cNvSpPr>
            <a:spLocks noGrp="1"/>
          </p:cNvSpPr>
          <p:nvPr>
            <p:ph type="subTitle" idx="1"/>
          </p:nvPr>
        </p:nvSpPr>
        <p:spPr>
          <a:xfrm>
            <a:off x="1532082" y="1101938"/>
            <a:ext cx="7346246" cy="581702"/>
          </a:xfrm>
        </p:spPr>
        <p:txBody>
          <a:bodyPr/>
          <a:lstStyle/>
          <a:p>
            <a:r>
              <a:rPr lang="en-GB" sz="1600" dirty="0">
                <a:solidFill>
                  <a:schemeClr val="accent2"/>
                </a:solidFill>
              </a:rPr>
              <a:t>Energy efficiency is one of the most cost-effective ways to decrease energy use </a:t>
            </a:r>
          </a:p>
          <a:p>
            <a:r>
              <a:rPr lang="en-GB" sz="1600" dirty="0">
                <a:solidFill>
                  <a:schemeClr val="accent2"/>
                </a:solidFill>
              </a:rPr>
              <a:t>and greenhouse gas emissions.</a:t>
            </a:r>
          </a:p>
          <a:p>
            <a:endParaRPr lang="en-GB" dirty="0"/>
          </a:p>
        </p:txBody>
      </p:sp>
      <p:pic>
        <p:nvPicPr>
          <p:cNvPr id="9" name="Content Placeholder 6"/>
          <p:cNvPicPr>
            <a:picLocks noGrp="1" noChangeAspect="1"/>
          </p:cNvPicPr>
          <p:nvPr/>
        </p:nvPicPr>
        <p:blipFill rotWithShape="1">
          <a:blip r:embed="rId2" cstate="print">
            <a:extLst>
              <a:ext uri="{28A0092B-C50C-407E-A947-70E740481C1C}">
                <a14:useLocalDpi xmlns:a14="http://schemas.microsoft.com/office/drawing/2010/main" val="0"/>
              </a:ext>
            </a:extLst>
          </a:blip>
          <a:srcRect l="42850" t="6404" r="42848" b="79511"/>
          <a:stretch/>
        </p:blipFill>
        <p:spPr>
          <a:xfrm>
            <a:off x="1442979" y="1884337"/>
            <a:ext cx="276785" cy="272592"/>
          </a:xfrm>
          <a:prstGeom prst="rect">
            <a:avLst/>
          </a:prstGeom>
        </p:spPr>
      </p:pic>
      <p:pic>
        <p:nvPicPr>
          <p:cNvPr id="12"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l="5794" t="79647" r="79470" b="6052"/>
          <a:stretch/>
        </p:blipFill>
        <p:spPr>
          <a:xfrm>
            <a:off x="1446245" y="3954602"/>
            <a:ext cx="270252" cy="262303"/>
          </a:xfrm>
          <a:prstGeom prst="rect">
            <a:avLst/>
          </a:prstGeom>
        </p:spPr>
      </p:pic>
      <p:pic>
        <p:nvPicPr>
          <p:cNvPr id="13" name="Content Placeholder 6"/>
          <p:cNvPicPr>
            <a:picLocks noGrp="1" noChangeAspect="1"/>
          </p:cNvPicPr>
          <p:nvPr/>
        </p:nvPicPr>
        <p:blipFill rotWithShape="1">
          <a:blip r:embed="rId4" cstate="print">
            <a:extLst>
              <a:ext uri="{28A0092B-C50C-407E-A947-70E740481C1C}">
                <a14:useLocalDpi xmlns:a14="http://schemas.microsoft.com/office/drawing/2010/main" val="0"/>
              </a:ext>
            </a:extLst>
          </a:blip>
          <a:srcRect l="61051" t="79430" r="24214" b="6051"/>
          <a:stretch/>
        </p:blipFill>
        <p:spPr>
          <a:xfrm>
            <a:off x="1442979" y="2810991"/>
            <a:ext cx="255094" cy="251343"/>
          </a:xfrm>
          <a:prstGeom prst="rect">
            <a:avLst/>
          </a:prstGeom>
        </p:spPr>
      </p:pic>
      <p:sp>
        <p:nvSpPr>
          <p:cNvPr id="11" name="AutoShape 39"/>
          <p:cNvSpPr>
            <a:spLocks/>
          </p:cNvSpPr>
          <p:nvPr/>
        </p:nvSpPr>
        <p:spPr bwMode="auto">
          <a:xfrm>
            <a:off x="1719764" y="3130042"/>
            <a:ext cx="147488" cy="137999"/>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 name="AutoShape 39"/>
          <p:cNvSpPr>
            <a:spLocks/>
          </p:cNvSpPr>
          <p:nvPr/>
        </p:nvSpPr>
        <p:spPr bwMode="auto">
          <a:xfrm>
            <a:off x="1713272" y="3387383"/>
            <a:ext cx="147488" cy="137999"/>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 name="AutoShape 39"/>
          <p:cNvSpPr>
            <a:spLocks/>
          </p:cNvSpPr>
          <p:nvPr/>
        </p:nvSpPr>
        <p:spPr bwMode="auto">
          <a:xfrm>
            <a:off x="1719764" y="3644724"/>
            <a:ext cx="147488" cy="137999"/>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224240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3"/>
          </p:nvPr>
        </p:nvSpPr>
        <p:spPr>
          <a:xfrm>
            <a:off x="1080845" y="3622388"/>
            <a:ext cx="4574343" cy="359677"/>
          </a:xfrm>
        </p:spPr>
        <p:txBody>
          <a:bodyPr/>
          <a:lstStyle/>
          <a:p>
            <a:r>
              <a:rPr lang="en-GB" dirty="0"/>
              <a:t>How can it help me procure equipment?</a:t>
            </a:r>
          </a:p>
          <a:p>
            <a:r>
              <a:rPr lang="en-GB" dirty="0"/>
              <a:t>What kinds of equipment are listed?</a:t>
            </a:r>
          </a:p>
          <a:p>
            <a:r>
              <a:rPr lang="en-GB" dirty="0"/>
              <a:t>How does equipment qualify for the list?</a:t>
            </a:r>
          </a:p>
        </p:txBody>
      </p:sp>
      <p:sp>
        <p:nvSpPr>
          <p:cNvPr id="5" name="Text Placeholder 4"/>
          <p:cNvSpPr>
            <a:spLocks noGrp="1"/>
          </p:cNvSpPr>
          <p:nvPr>
            <p:ph type="body" sz="quarter" idx="17"/>
          </p:nvPr>
        </p:nvSpPr>
        <p:spPr>
          <a:xfrm>
            <a:off x="984177" y="1401447"/>
            <a:ext cx="1782895" cy="1731341"/>
          </a:xfrm>
        </p:spPr>
        <p:txBody>
          <a:bodyPr/>
          <a:lstStyle/>
          <a:p>
            <a:r>
              <a:rPr lang="es-MX" dirty="0"/>
              <a:t>2</a:t>
            </a:r>
            <a:endParaRPr lang="en-GB" dirty="0"/>
          </a:p>
        </p:txBody>
      </p:sp>
      <p:sp>
        <p:nvSpPr>
          <p:cNvPr id="6" name="Text Placeholder 5"/>
          <p:cNvSpPr>
            <a:spLocks noGrp="1"/>
          </p:cNvSpPr>
          <p:nvPr>
            <p:ph type="body" sz="quarter" idx="18"/>
          </p:nvPr>
        </p:nvSpPr>
        <p:spPr>
          <a:xfrm>
            <a:off x="1080845" y="3132788"/>
            <a:ext cx="5221288" cy="489600"/>
          </a:xfrm>
        </p:spPr>
        <p:txBody>
          <a:bodyPr/>
          <a:lstStyle/>
          <a:p>
            <a:r>
              <a:rPr lang="en-GB" dirty="0"/>
              <a:t>What is the Energy Technology List?</a:t>
            </a:r>
          </a:p>
        </p:txBody>
      </p:sp>
      <p:sp>
        <p:nvSpPr>
          <p:cNvPr id="2" name="Slide Number Placeholder 1"/>
          <p:cNvSpPr>
            <a:spLocks noGrp="1"/>
          </p:cNvSpPr>
          <p:nvPr>
            <p:ph type="sldNum" sz="quarter" idx="12"/>
          </p:nvPr>
        </p:nvSpPr>
        <p:spPr/>
        <p:txBody>
          <a:bodyPr/>
          <a:lstStyle/>
          <a:p>
            <a:fld id="{D209C6F7-3311-4A51-91D2-C6AA7AB1F99B}" type="slidenum">
              <a:rPr lang="en-GB" smtClean="0"/>
              <a:pPr/>
              <a:t>4</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3251"/>
          <a:stretch/>
        </p:blipFill>
        <p:spPr>
          <a:xfrm>
            <a:off x="6083029" y="1127264"/>
            <a:ext cx="3060969" cy="4016236"/>
          </a:xfrm>
          <a:prstGeom prst="rect">
            <a:avLst/>
          </a:prstGeom>
          <a:effectLst>
            <a:softEdge rad="0"/>
          </a:effectLst>
        </p:spPr>
      </p:pic>
    </p:spTree>
    <p:extLst>
      <p:ext uri="{BB962C8B-B14F-4D97-AF65-F5344CB8AC3E}">
        <p14:creationId xmlns:p14="http://schemas.microsoft.com/office/powerpoint/2010/main" val="17525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00374" y="1673096"/>
            <a:ext cx="7052047" cy="3002738"/>
          </a:xfrm>
        </p:spPr>
        <p:txBody>
          <a:bodyPr/>
          <a:lstStyle/>
          <a:p>
            <a:pPr marL="0" indent="0">
              <a:buNone/>
            </a:pPr>
            <a:r>
              <a:rPr lang="en-GB" sz="1600" dirty="0"/>
              <a:t>Currently, approximately </a:t>
            </a:r>
            <a:r>
              <a:rPr lang="en-GB" sz="1600" b="1" dirty="0"/>
              <a:t>14,000 products</a:t>
            </a:r>
            <a:r>
              <a:rPr lang="en-GB" sz="1600" dirty="0"/>
              <a:t> across </a:t>
            </a:r>
            <a:r>
              <a:rPr lang="en-GB" sz="1600" b="1" dirty="0"/>
              <a:t>56 technology areas </a:t>
            </a:r>
            <a:r>
              <a:rPr lang="en-GB" sz="1600" dirty="0"/>
              <a:t>are listed on the ETL. </a:t>
            </a:r>
          </a:p>
          <a:p>
            <a:pPr marL="0" indent="0">
              <a:buNone/>
            </a:pPr>
            <a:r>
              <a:rPr lang="en-GB" sz="1600" b="1" dirty="0">
                <a:solidFill>
                  <a:schemeClr val="tx2"/>
                </a:solidFill>
              </a:rPr>
              <a:t>Using the ETL can help organisations navigate product selection and have confidence about energy efficiency claims</a:t>
            </a:r>
            <a:r>
              <a:rPr lang="en-GB" sz="1600" dirty="0">
                <a:solidFill>
                  <a:schemeClr val="tx2"/>
                </a:solidFill>
              </a:rPr>
              <a:t>: Despite the benefits of energy efficiency, organisations may find it difficult to know if the equipment they have selected actually performs better than other options. The ETL rigorously evaluates listed products so that businesses can have confidence in their energy performance.</a:t>
            </a:r>
          </a:p>
          <a:p>
            <a:pPr marL="0" indent="0">
              <a:buNone/>
            </a:pPr>
            <a:r>
              <a:rPr lang="en-GB" sz="1600" b="1" dirty="0">
                <a:solidFill>
                  <a:schemeClr val="tx2"/>
                </a:solidFill>
              </a:rPr>
              <a:t>The ETL can be used to streamline purchasing decisions</a:t>
            </a:r>
            <a:r>
              <a:rPr lang="en-GB" sz="1600" dirty="0">
                <a:solidFill>
                  <a:schemeClr val="tx2"/>
                </a:solidFill>
              </a:rPr>
              <a:t>, ensuring that efficient options are selected to decrease energy bills and increase green credentials. </a:t>
            </a:r>
          </a:p>
          <a:p>
            <a:pPr marL="0" indent="0">
              <a:buNone/>
            </a:pPr>
            <a:r>
              <a:rPr lang="en-US" sz="1600" dirty="0"/>
              <a:t>Please note that on 29 October 2018, the Chancellor announced that the ECA and First Year Tax Credits Scheme (FYTC) will end </a:t>
            </a:r>
            <a:r>
              <a:rPr lang="en-US" sz="1600" b="1" dirty="0"/>
              <a:t>from April 2020</a:t>
            </a:r>
            <a:r>
              <a:rPr lang="en-US" sz="1600" dirty="0"/>
              <a:t>.  </a:t>
            </a:r>
          </a:p>
          <a:p>
            <a:pPr marL="0" indent="0">
              <a:buNone/>
            </a:pPr>
            <a:endParaRPr lang="en-GB" sz="1600" dirty="0">
              <a:solidFill>
                <a:schemeClr val="tx2"/>
              </a:solidFill>
            </a:endParaRPr>
          </a:p>
        </p:txBody>
      </p:sp>
      <p:sp>
        <p:nvSpPr>
          <p:cNvPr id="3" name="Slide Number Placeholder 2"/>
          <p:cNvSpPr>
            <a:spLocks noGrp="1"/>
          </p:cNvSpPr>
          <p:nvPr>
            <p:ph type="sldNum" sz="quarter" idx="12"/>
          </p:nvPr>
        </p:nvSpPr>
        <p:spPr/>
        <p:txBody>
          <a:bodyPr/>
          <a:lstStyle/>
          <a:p>
            <a:fld id="{D209C6F7-3311-4A51-91D2-C6AA7AB1F99B}" type="slidenum">
              <a:rPr lang="en-GB" smtClean="0"/>
              <a:pPr/>
              <a:t>5</a:t>
            </a:fld>
            <a:endParaRPr lang="en-GB" dirty="0"/>
          </a:p>
        </p:txBody>
      </p:sp>
      <p:sp>
        <p:nvSpPr>
          <p:cNvPr id="6" name="Title 5"/>
          <p:cNvSpPr>
            <a:spLocks noGrp="1"/>
          </p:cNvSpPr>
          <p:nvPr>
            <p:ph type="title"/>
          </p:nvPr>
        </p:nvSpPr>
        <p:spPr>
          <a:xfrm>
            <a:off x="1500374" y="57136"/>
            <a:ext cx="7346247" cy="644010"/>
          </a:xfrm>
        </p:spPr>
        <p:txBody>
          <a:bodyPr/>
          <a:lstStyle/>
          <a:p>
            <a:r>
              <a:rPr lang="en-GB" dirty="0"/>
              <a:t>What is the Energy Technology List (ETL)?</a:t>
            </a:r>
          </a:p>
        </p:txBody>
      </p:sp>
      <p:sp>
        <p:nvSpPr>
          <p:cNvPr id="7" name="Subtitle 6"/>
          <p:cNvSpPr>
            <a:spLocks noGrp="1"/>
          </p:cNvSpPr>
          <p:nvPr>
            <p:ph type="subTitle" idx="1"/>
          </p:nvPr>
        </p:nvSpPr>
        <p:spPr>
          <a:xfrm>
            <a:off x="1532082" y="1130689"/>
            <a:ext cx="7346246" cy="453575"/>
          </a:xfrm>
        </p:spPr>
        <p:txBody>
          <a:bodyPr/>
          <a:lstStyle/>
          <a:p>
            <a:r>
              <a:rPr lang="en-GB" sz="1600" dirty="0">
                <a:solidFill>
                  <a:schemeClr val="accent4"/>
                </a:solidFill>
              </a:rPr>
              <a:t>The ETL is a government approved list of energy efficient equipment across a wide range of technology categories.</a:t>
            </a:r>
          </a:p>
        </p:txBody>
      </p:sp>
      <p:sp>
        <p:nvSpPr>
          <p:cNvPr id="9" name="Freeform 110"/>
          <p:cNvSpPr>
            <a:spLocks noChangeArrowheads="1"/>
          </p:cNvSpPr>
          <p:nvPr/>
        </p:nvSpPr>
        <p:spPr bwMode="auto">
          <a:xfrm>
            <a:off x="748521" y="2355017"/>
            <a:ext cx="603382" cy="424759"/>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2"/>
          </a:solidFill>
          <a:ln>
            <a:noFill/>
          </a:ln>
          <a:effectLst/>
          <a:extLst/>
        </p:spPr>
        <p:txBody>
          <a:bodyPr wrap="none" anchor="ctr"/>
          <a:lstStyle/>
          <a:p>
            <a:endParaRPr lang="en-US" dirty="0">
              <a:latin typeface="Calibri Light"/>
            </a:endParaRPr>
          </a:p>
        </p:txBody>
      </p:sp>
      <p:grpSp>
        <p:nvGrpSpPr>
          <p:cNvPr id="10" name="Group 9"/>
          <p:cNvGrpSpPr/>
          <p:nvPr/>
        </p:nvGrpSpPr>
        <p:grpSpPr>
          <a:xfrm>
            <a:off x="836663" y="1012069"/>
            <a:ext cx="520068" cy="492283"/>
            <a:chOff x="8332788" y="4254500"/>
            <a:chExt cx="561975" cy="531813"/>
          </a:xfrm>
          <a:solidFill>
            <a:schemeClr val="accent4"/>
          </a:solidFill>
        </p:grpSpPr>
        <p:sp>
          <p:nvSpPr>
            <p:cNvPr id="11" name="Rectangle 16"/>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2" name="Rectangle 17"/>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3" name="Rectangle 18"/>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4" name="Freeform 19"/>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5" name="Freeform 20"/>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6" name="Freeform 21"/>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grpSp>
      <p:grpSp>
        <p:nvGrpSpPr>
          <p:cNvPr id="17" name="Group 16"/>
          <p:cNvGrpSpPr/>
          <p:nvPr/>
        </p:nvGrpSpPr>
        <p:grpSpPr>
          <a:xfrm>
            <a:off x="692383" y="3325294"/>
            <a:ext cx="659520" cy="880682"/>
            <a:chOff x="1522413" y="800100"/>
            <a:chExt cx="4660900" cy="5360988"/>
          </a:xfrm>
        </p:grpSpPr>
        <p:sp>
          <p:nvSpPr>
            <p:cNvPr id="18" name="Freeform 1"/>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19" name="Freeform 2"/>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0" name="Freeform 3"/>
            <p:cNvSpPr>
              <a:spLocks noChangeArrowheads="1"/>
            </p:cNvSpPr>
            <p:nvPr/>
          </p:nvSpPr>
          <p:spPr bwMode="auto">
            <a:xfrm>
              <a:off x="3778250" y="2646363"/>
              <a:ext cx="149225" cy="2963862"/>
            </a:xfrm>
            <a:custGeom>
              <a:avLst/>
              <a:gdLst>
                <a:gd name="T0" fmla="*/ 0 w 415"/>
                <a:gd name="T1" fmla="*/ 0 h 8233"/>
                <a:gd name="T2" fmla="*/ 0 w 415"/>
                <a:gd name="T3" fmla="*/ 8232 h 8233"/>
                <a:gd name="T4" fmla="*/ 414 w 415"/>
                <a:gd name="T5" fmla="*/ 8232 h 8233"/>
                <a:gd name="T6" fmla="*/ 414 w 415"/>
                <a:gd name="T7" fmla="*/ 0 h 8233"/>
                <a:gd name="T8" fmla="*/ 0 w 415"/>
                <a:gd name="T9" fmla="*/ 0 h 8233"/>
              </a:gdLst>
              <a:ahLst/>
              <a:cxnLst>
                <a:cxn ang="0">
                  <a:pos x="T0" y="T1"/>
                </a:cxn>
                <a:cxn ang="0">
                  <a:pos x="T2" y="T3"/>
                </a:cxn>
                <a:cxn ang="0">
                  <a:pos x="T4" y="T5"/>
                </a:cxn>
                <a:cxn ang="0">
                  <a:pos x="T6" y="T7"/>
                </a:cxn>
                <a:cxn ang="0">
                  <a:pos x="T8" y="T9"/>
                </a:cxn>
              </a:cxnLst>
              <a:rect l="0" t="0" r="r" b="b"/>
              <a:pathLst>
                <a:path w="415" h="8233">
                  <a:moveTo>
                    <a:pt x="0" y="0"/>
                  </a:moveTo>
                  <a:lnTo>
                    <a:pt x="0" y="8232"/>
                  </a:lnTo>
                  <a:lnTo>
                    <a:pt x="414" y="8232"/>
                  </a:lnTo>
                  <a:lnTo>
                    <a:pt x="414" y="0"/>
                  </a:lnTo>
                  <a:lnTo>
                    <a:pt x="0" y="0"/>
                  </a:lnTo>
                </a:path>
              </a:pathLst>
            </a:custGeom>
            <a:solidFill>
              <a:srgbClr val="1B283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1" name="Freeform 4"/>
            <p:cNvSpPr>
              <a:spLocks noChangeArrowheads="1"/>
            </p:cNvSpPr>
            <p:nvPr/>
          </p:nvSpPr>
          <p:spPr bwMode="auto">
            <a:xfrm>
              <a:off x="1906588" y="2646363"/>
              <a:ext cx="3898900" cy="3514724"/>
            </a:xfrm>
            <a:custGeom>
              <a:avLst/>
              <a:gdLst>
                <a:gd name="T0" fmla="*/ 0 w 10831"/>
                <a:gd name="T1" fmla="*/ 9760 h 9761"/>
                <a:gd name="T2" fmla="*/ 4411 w 10831"/>
                <a:gd name="T3" fmla="*/ 0 h 9761"/>
                <a:gd name="T4" fmla="*/ 4869 w 10831"/>
                <a:gd name="T5" fmla="*/ 0 h 9761"/>
                <a:gd name="T6" fmla="*/ 458 w 10831"/>
                <a:gd name="T7" fmla="*/ 9760 h 9761"/>
                <a:gd name="T8" fmla="*/ 0 w 10831"/>
                <a:gd name="T9" fmla="*/ 9760 h 9761"/>
                <a:gd name="T10" fmla="*/ 10830 w 10831"/>
                <a:gd name="T11" fmla="*/ 9760 h 9761"/>
                <a:gd name="T12" fmla="*/ 6420 w 10831"/>
                <a:gd name="T13" fmla="*/ 0 h 9761"/>
                <a:gd name="T14" fmla="*/ 5961 w 10831"/>
                <a:gd name="T15" fmla="*/ 0 h 9761"/>
                <a:gd name="T16" fmla="*/ 10372 w 10831"/>
                <a:gd name="T17" fmla="*/ 9760 h 9761"/>
                <a:gd name="T18" fmla="*/ 10830 w 10831"/>
                <a:gd name="T19" fmla="*/ 9760 h 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1" h="9761">
                  <a:moveTo>
                    <a:pt x="0" y="9760"/>
                  </a:moveTo>
                  <a:lnTo>
                    <a:pt x="4411" y="0"/>
                  </a:lnTo>
                  <a:lnTo>
                    <a:pt x="4869" y="0"/>
                  </a:lnTo>
                  <a:lnTo>
                    <a:pt x="458" y="9760"/>
                  </a:lnTo>
                  <a:lnTo>
                    <a:pt x="0" y="9760"/>
                  </a:lnTo>
                  <a:close/>
                  <a:moveTo>
                    <a:pt x="10830" y="9760"/>
                  </a:moveTo>
                  <a:lnTo>
                    <a:pt x="6420" y="0"/>
                  </a:lnTo>
                  <a:lnTo>
                    <a:pt x="5961" y="0"/>
                  </a:lnTo>
                  <a:lnTo>
                    <a:pt x="10372" y="9760"/>
                  </a:lnTo>
                  <a:lnTo>
                    <a:pt x="10830" y="9760"/>
                  </a:lnTo>
                  <a:close/>
                </a:path>
              </a:pathLst>
            </a:custGeom>
            <a:solidFill>
              <a:schemeClr val="accent3">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2" name="Freeform 5"/>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rgbClr val="F8AB9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3" name="Freeform 6"/>
            <p:cNvSpPr>
              <a:spLocks noChangeArrowheads="1"/>
            </p:cNvSpPr>
            <p:nvPr/>
          </p:nvSpPr>
          <p:spPr bwMode="auto">
            <a:xfrm>
              <a:off x="1757363" y="1389063"/>
              <a:ext cx="4213225" cy="3121025"/>
            </a:xfrm>
            <a:custGeom>
              <a:avLst/>
              <a:gdLst>
                <a:gd name="T0" fmla="*/ 11703 w 11704"/>
                <a:gd name="T1" fmla="*/ 8668 h 8669"/>
                <a:gd name="T2" fmla="*/ 0 w 11704"/>
                <a:gd name="T3" fmla="*/ 8668 h 8669"/>
                <a:gd name="T4" fmla="*/ 0 w 11704"/>
                <a:gd name="T5" fmla="*/ 0 h 8669"/>
                <a:gd name="T6" fmla="*/ 11703 w 11704"/>
                <a:gd name="T7" fmla="*/ 0 h 8669"/>
                <a:gd name="T8" fmla="*/ 11703 w 11704"/>
                <a:gd name="T9" fmla="*/ 8668 h 8669"/>
              </a:gdLst>
              <a:ahLst/>
              <a:cxnLst>
                <a:cxn ang="0">
                  <a:pos x="T0" y="T1"/>
                </a:cxn>
                <a:cxn ang="0">
                  <a:pos x="T2" y="T3"/>
                </a:cxn>
                <a:cxn ang="0">
                  <a:pos x="T4" y="T5"/>
                </a:cxn>
                <a:cxn ang="0">
                  <a:pos x="T6" y="T7"/>
                </a:cxn>
                <a:cxn ang="0">
                  <a:pos x="T8" y="T9"/>
                </a:cxn>
              </a:cxnLst>
              <a:rect l="0" t="0" r="r" b="b"/>
              <a:pathLst>
                <a:path w="11704" h="8669">
                  <a:moveTo>
                    <a:pt x="11703" y="8668"/>
                  </a:moveTo>
                  <a:lnTo>
                    <a:pt x="0" y="8668"/>
                  </a:lnTo>
                  <a:lnTo>
                    <a:pt x="0" y="0"/>
                  </a:lnTo>
                  <a:lnTo>
                    <a:pt x="11703" y="0"/>
                  </a:lnTo>
                  <a:lnTo>
                    <a:pt x="11703" y="8668"/>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4" name="Freeform 7"/>
            <p:cNvSpPr>
              <a:spLocks noChangeArrowheads="1"/>
            </p:cNvSpPr>
            <p:nvPr/>
          </p:nvSpPr>
          <p:spPr bwMode="auto">
            <a:xfrm>
              <a:off x="1820863" y="1468438"/>
              <a:ext cx="4064000" cy="2963862"/>
            </a:xfrm>
            <a:custGeom>
              <a:avLst/>
              <a:gdLst>
                <a:gd name="T0" fmla="*/ 11289 w 11290"/>
                <a:gd name="T1" fmla="*/ 8231 h 8232"/>
                <a:gd name="T2" fmla="*/ 0 w 11290"/>
                <a:gd name="T3" fmla="*/ 8231 h 8232"/>
                <a:gd name="T4" fmla="*/ 0 w 11290"/>
                <a:gd name="T5" fmla="*/ 0 h 8232"/>
                <a:gd name="T6" fmla="*/ 11289 w 11290"/>
                <a:gd name="T7" fmla="*/ 0 h 8232"/>
                <a:gd name="T8" fmla="*/ 11289 w 11290"/>
                <a:gd name="T9" fmla="*/ 8231 h 8232"/>
              </a:gdLst>
              <a:ahLst/>
              <a:cxnLst>
                <a:cxn ang="0">
                  <a:pos x="T0" y="T1"/>
                </a:cxn>
                <a:cxn ang="0">
                  <a:pos x="T2" y="T3"/>
                </a:cxn>
                <a:cxn ang="0">
                  <a:pos x="T4" y="T5"/>
                </a:cxn>
                <a:cxn ang="0">
                  <a:pos x="T6" y="T7"/>
                </a:cxn>
                <a:cxn ang="0">
                  <a:pos x="T8" y="T9"/>
                </a:cxn>
              </a:cxnLst>
              <a:rect l="0" t="0" r="r" b="b"/>
              <a:pathLst>
                <a:path w="11290" h="8232">
                  <a:moveTo>
                    <a:pt x="11289" y="8231"/>
                  </a:moveTo>
                  <a:lnTo>
                    <a:pt x="0" y="8231"/>
                  </a:lnTo>
                  <a:lnTo>
                    <a:pt x="0" y="0"/>
                  </a:lnTo>
                  <a:lnTo>
                    <a:pt x="11289" y="0"/>
                  </a:lnTo>
                  <a:lnTo>
                    <a:pt x="11289" y="8231"/>
                  </a:lnTo>
                </a:path>
              </a:pathLst>
            </a:custGeom>
            <a:solidFill>
              <a:srgbClr val="F9FAE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5" name="Freeform 8"/>
            <p:cNvSpPr>
              <a:spLocks noChangeArrowheads="1"/>
            </p:cNvSpPr>
            <p:nvPr/>
          </p:nvSpPr>
          <p:spPr bwMode="auto">
            <a:xfrm>
              <a:off x="1522413" y="1255713"/>
              <a:ext cx="4660900" cy="149225"/>
            </a:xfrm>
            <a:custGeom>
              <a:avLst/>
              <a:gdLst>
                <a:gd name="T0" fmla="*/ 12948 w 12949"/>
                <a:gd name="T1" fmla="*/ 415 h 416"/>
                <a:gd name="T2" fmla="*/ 0 w 12949"/>
                <a:gd name="T3" fmla="*/ 415 h 416"/>
                <a:gd name="T4" fmla="*/ 0 w 12949"/>
                <a:gd name="T5" fmla="*/ 0 h 416"/>
                <a:gd name="T6" fmla="*/ 12948 w 12949"/>
                <a:gd name="T7" fmla="*/ 0 h 416"/>
                <a:gd name="T8" fmla="*/ 12948 w 12949"/>
                <a:gd name="T9" fmla="*/ 415 h 416"/>
              </a:gdLst>
              <a:ahLst/>
              <a:cxnLst>
                <a:cxn ang="0">
                  <a:pos x="T0" y="T1"/>
                </a:cxn>
                <a:cxn ang="0">
                  <a:pos x="T2" y="T3"/>
                </a:cxn>
                <a:cxn ang="0">
                  <a:pos x="T4" y="T5"/>
                </a:cxn>
                <a:cxn ang="0">
                  <a:pos x="T6" y="T7"/>
                </a:cxn>
                <a:cxn ang="0">
                  <a:pos x="T8" y="T9"/>
                </a:cxn>
              </a:cxnLst>
              <a:rect l="0" t="0" r="r" b="b"/>
              <a:pathLst>
                <a:path w="12949" h="416">
                  <a:moveTo>
                    <a:pt x="12948" y="415"/>
                  </a:moveTo>
                  <a:lnTo>
                    <a:pt x="0" y="415"/>
                  </a:lnTo>
                  <a:lnTo>
                    <a:pt x="0" y="0"/>
                  </a:lnTo>
                  <a:lnTo>
                    <a:pt x="12948" y="0"/>
                  </a:lnTo>
                  <a:lnTo>
                    <a:pt x="12948" y="415"/>
                  </a:lnTo>
                </a:path>
              </a:pathLst>
            </a:custGeom>
            <a:solidFill>
              <a:schemeClr val="accent3">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 name="Freeform 9"/>
            <p:cNvSpPr>
              <a:spLocks noChangeArrowheads="1"/>
            </p:cNvSpPr>
            <p:nvPr/>
          </p:nvSpPr>
          <p:spPr bwMode="auto">
            <a:xfrm>
              <a:off x="2968625" y="1168400"/>
              <a:ext cx="1768475" cy="149225"/>
            </a:xfrm>
            <a:custGeom>
              <a:avLst/>
              <a:gdLst>
                <a:gd name="T0" fmla="*/ 4912 w 4913"/>
                <a:gd name="T1" fmla="*/ 415 h 416"/>
                <a:gd name="T2" fmla="*/ 0 w 4913"/>
                <a:gd name="T3" fmla="*/ 415 h 416"/>
                <a:gd name="T4" fmla="*/ 0 w 4913"/>
                <a:gd name="T5" fmla="*/ 0 h 416"/>
                <a:gd name="T6" fmla="*/ 4912 w 4913"/>
                <a:gd name="T7" fmla="*/ 0 h 416"/>
                <a:gd name="T8" fmla="*/ 4912 w 4913"/>
                <a:gd name="T9" fmla="*/ 415 h 416"/>
              </a:gdLst>
              <a:ahLst/>
              <a:cxnLst>
                <a:cxn ang="0">
                  <a:pos x="T0" y="T1"/>
                </a:cxn>
                <a:cxn ang="0">
                  <a:pos x="T2" y="T3"/>
                </a:cxn>
                <a:cxn ang="0">
                  <a:pos x="T4" y="T5"/>
                </a:cxn>
                <a:cxn ang="0">
                  <a:pos x="T6" y="T7"/>
                </a:cxn>
                <a:cxn ang="0">
                  <a:pos x="T8" y="T9"/>
                </a:cxn>
              </a:cxnLst>
              <a:rect l="0" t="0" r="r" b="b"/>
              <a:pathLst>
                <a:path w="4913" h="416">
                  <a:moveTo>
                    <a:pt x="4912" y="415"/>
                  </a:moveTo>
                  <a:lnTo>
                    <a:pt x="0" y="415"/>
                  </a:lnTo>
                  <a:lnTo>
                    <a:pt x="0" y="0"/>
                  </a:lnTo>
                  <a:lnTo>
                    <a:pt x="4912" y="0"/>
                  </a:lnTo>
                  <a:lnTo>
                    <a:pt x="4912" y="415"/>
                  </a:ln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7" name="Freeform 10"/>
            <p:cNvSpPr>
              <a:spLocks noChangeArrowheads="1"/>
            </p:cNvSpPr>
            <p:nvPr/>
          </p:nvSpPr>
          <p:spPr bwMode="auto">
            <a:xfrm>
              <a:off x="1522413" y="4510088"/>
              <a:ext cx="4660900" cy="141287"/>
            </a:xfrm>
            <a:custGeom>
              <a:avLst/>
              <a:gdLst>
                <a:gd name="T0" fmla="*/ 12948 w 12949"/>
                <a:gd name="T1" fmla="*/ 393 h 394"/>
                <a:gd name="T2" fmla="*/ 0 w 12949"/>
                <a:gd name="T3" fmla="*/ 393 h 394"/>
                <a:gd name="T4" fmla="*/ 0 w 12949"/>
                <a:gd name="T5" fmla="*/ 0 h 394"/>
                <a:gd name="T6" fmla="*/ 12948 w 12949"/>
                <a:gd name="T7" fmla="*/ 0 h 394"/>
                <a:gd name="T8" fmla="*/ 12948 w 12949"/>
                <a:gd name="T9" fmla="*/ 393 h 394"/>
              </a:gdLst>
              <a:ahLst/>
              <a:cxnLst>
                <a:cxn ang="0">
                  <a:pos x="T0" y="T1"/>
                </a:cxn>
                <a:cxn ang="0">
                  <a:pos x="T2" y="T3"/>
                </a:cxn>
                <a:cxn ang="0">
                  <a:pos x="T4" y="T5"/>
                </a:cxn>
                <a:cxn ang="0">
                  <a:pos x="T6" y="T7"/>
                </a:cxn>
                <a:cxn ang="0">
                  <a:pos x="T8" y="T9"/>
                </a:cxn>
              </a:cxnLst>
              <a:rect l="0" t="0" r="r" b="b"/>
              <a:pathLst>
                <a:path w="12949" h="394">
                  <a:moveTo>
                    <a:pt x="12948" y="393"/>
                  </a:moveTo>
                  <a:lnTo>
                    <a:pt x="0" y="393"/>
                  </a:lnTo>
                  <a:lnTo>
                    <a:pt x="0" y="0"/>
                  </a:lnTo>
                  <a:lnTo>
                    <a:pt x="12948" y="0"/>
                  </a:lnTo>
                  <a:lnTo>
                    <a:pt x="12948" y="393"/>
                  </a:lnTo>
                </a:path>
              </a:pathLst>
            </a:custGeom>
            <a:solidFill>
              <a:schemeClr val="accent3">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8" name="Freeform 11"/>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chemeClr val="accent4">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 name="Freeform 12"/>
            <p:cNvSpPr>
              <a:spLocks noChangeArrowheads="1"/>
            </p:cNvSpPr>
            <p:nvPr/>
          </p:nvSpPr>
          <p:spPr bwMode="auto">
            <a:xfrm>
              <a:off x="2174875" y="1631950"/>
              <a:ext cx="3403600" cy="2617788"/>
            </a:xfrm>
            <a:custGeom>
              <a:avLst/>
              <a:gdLst>
                <a:gd name="T0" fmla="*/ 8449 w 9455"/>
                <a:gd name="T1" fmla="*/ 240 h 7273"/>
                <a:gd name="T2" fmla="*/ 6048 w 9455"/>
                <a:gd name="T3" fmla="*/ 0 h 7273"/>
                <a:gd name="T4" fmla="*/ 4301 w 9455"/>
                <a:gd name="T5" fmla="*/ 240 h 7273"/>
                <a:gd name="T6" fmla="*/ 1877 w 9455"/>
                <a:gd name="T7" fmla="*/ 0 h 7273"/>
                <a:gd name="T8" fmla="*/ 130 w 9455"/>
                <a:gd name="T9" fmla="*/ 240 h 7273"/>
                <a:gd name="T10" fmla="*/ 0 w 9455"/>
                <a:gd name="T11" fmla="*/ 1987 h 7273"/>
                <a:gd name="T12" fmla="*/ 130 w 9455"/>
                <a:gd name="T13" fmla="*/ 4433 h 7273"/>
                <a:gd name="T14" fmla="*/ 0 w 9455"/>
                <a:gd name="T15" fmla="*/ 6179 h 7273"/>
                <a:gd name="T16" fmla="*/ 960 w 9455"/>
                <a:gd name="T17" fmla="*/ 7272 h 7273"/>
                <a:gd name="T18" fmla="*/ 2707 w 9455"/>
                <a:gd name="T19" fmla="*/ 7010 h 7273"/>
                <a:gd name="T20" fmla="*/ 5130 w 9455"/>
                <a:gd name="T21" fmla="*/ 7272 h 7273"/>
                <a:gd name="T22" fmla="*/ 6877 w 9455"/>
                <a:gd name="T23" fmla="*/ 7010 h 7273"/>
                <a:gd name="T24" fmla="*/ 9279 w 9455"/>
                <a:gd name="T25" fmla="*/ 7272 h 7273"/>
                <a:gd name="T26" fmla="*/ 9345 w 9455"/>
                <a:gd name="T27" fmla="*/ 5328 h 7273"/>
                <a:gd name="T28" fmla="*/ 9454 w 9455"/>
                <a:gd name="T29" fmla="*/ 3581 h 7273"/>
                <a:gd name="T30" fmla="*/ 9345 w 9455"/>
                <a:gd name="T31" fmla="*/ 1158 h 7273"/>
                <a:gd name="T32" fmla="*/ 8449 w 9455"/>
                <a:gd name="T33" fmla="*/ 328 h 7273"/>
                <a:gd name="T34" fmla="*/ 5196 w 9455"/>
                <a:gd name="T35" fmla="*/ 2839 h 7273"/>
                <a:gd name="T36" fmla="*/ 3449 w 9455"/>
                <a:gd name="T37" fmla="*/ 3581 h 7273"/>
                <a:gd name="T38" fmla="*/ 3536 w 9455"/>
                <a:gd name="T39" fmla="*/ 3668 h 7273"/>
                <a:gd name="T40" fmla="*/ 5196 w 9455"/>
                <a:gd name="T41" fmla="*/ 3668 h 7273"/>
                <a:gd name="T42" fmla="*/ 6048 w 9455"/>
                <a:gd name="T43" fmla="*/ 3581 h 7273"/>
                <a:gd name="T44" fmla="*/ 5960 w 9455"/>
                <a:gd name="T45" fmla="*/ 2752 h 7273"/>
                <a:gd name="T46" fmla="*/ 4301 w 9455"/>
                <a:gd name="T47" fmla="*/ 2752 h 7273"/>
                <a:gd name="T48" fmla="*/ 2620 w 9455"/>
                <a:gd name="T49" fmla="*/ 2752 h 7273"/>
                <a:gd name="T50" fmla="*/ 2620 w 9455"/>
                <a:gd name="T51" fmla="*/ 3668 h 7273"/>
                <a:gd name="T52" fmla="*/ 2707 w 9455"/>
                <a:gd name="T53" fmla="*/ 4498 h 7273"/>
                <a:gd name="T54" fmla="*/ 4366 w 9455"/>
                <a:gd name="T55" fmla="*/ 4498 h 7273"/>
                <a:gd name="T56" fmla="*/ 6048 w 9455"/>
                <a:gd name="T57" fmla="*/ 4498 h 7273"/>
                <a:gd name="T58" fmla="*/ 6877 w 9455"/>
                <a:gd name="T59" fmla="*/ 4433 h 7273"/>
                <a:gd name="T60" fmla="*/ 6877 w 9455"/>
                <a:gd name="T61" fmla="*/ 2752 h 7273"/>
                <a:gd name="T62" fmla="*/ 6790 w 9455"/>
                <a:gd name="T63" fmla="*/ 1921 h 7273"/>
                <a:gd name="T64" fmla="*/ 5130 w 9455"/>
                <a:gd name="T65" fmla="*/ 1921 h 7273"/>
                <a:gd name="T66" fmla="*/ 3449 w 9455"/>
                <a:gd name="T67" fmla="*/ 1921 h 7273"/>
                <a:gd name="T68" fmla="*/ 1790 w 9455"/>
                <a:gd name="T69" fmla="*/ 1921 h 7273"/>
                <a:gd name="T70" fmla="*/ 1790 w 9455"/>
                <a:gd name="T71" fmla="*/ 2839 h 7273"/>
                <a:gd name="T72" fmla="*/ 1790 w 9455"/>
                <a:gd name="T73" fmla="*/ 4498 h 7273"/>
                <a:gd name="T74" fmla="*/ 1877 w 9455"/>
                <a:gd name="T75" fmla="*/ 5328 h 7273"/>
                <a:gd name="T76" fmla="*/ 3536 w 9455"/>
                <a:gd name="T77" fmla="*/ 5328 h 7273"/>
                <a:gd name="T78" fmla="*/ 5196 w 9455"/>
                <a:gd name="T79" fmla="*/ 5328 h 7273"/>
                <a:gd name="T80" fmla="*/ 6877 w 9455"/>
                <a:gd name="T81" fmla="*/ 5328 h 7273"/>
                <a:gd name="T82" fmla="*/ 7685 w 9455"/>
                <a:gd name="T83" fmla="*/ 5263 h 7273"/>
                <a:gd name="T84" fmla="*/ 7685 w 9455"/>
                <a:gd name="T85" fmla="*/ 3581 h 7273"/>
                <a:gd name="T86" fmla="*/ 7685 w 9455"/>
                <a:gd name="T87" fmla="*/ 1921 h 7273"/>
                <a:gd name="T88" fmla="*/ 6790 w 9455"/>
                <a:gd name="T89" fmla="*/ 328 h 7273"/>
                <a:gd name="T90" fmla="*/ 5130 w 9455"/>
                <a:gd name="T91" fmla="*/ 328 h 7273"/>
                <a:gd name="T92" fmla="*/ 3449 w 9455"/>
                <a:gd name="T93" fmla="*/ 328 h 7273"/>
                <a:gd name="T94" fmla="*/ 1790 w 9455"/>
                <a:gd name="T95" fmla="*/ 328 h 7273"/>
                <a:gd name="T96" fmla="*/ 196 w 9455"/>
                <a:gd name="T97" fmla="*/ 1158 h 7273"/>
                <a:gd name="T98" fmla="*/ 196 w 9455"/>
                <a:gd name="T99" fmla="*/ 2839 h 7273"/>
                <a:gd name="T100" fmla="*/ 196 w 9455"/>
                <a:gd name="T101" fmla="*/ 4498 h 7273"/>
                <a:gd name="T102" fmla="*/ 196 w 9455"/>
                <a:gd name="T103" fmla="*/ 6922 h 7273"/>
                <a:gd name="T104" fmla="*/ 1877 w 9455"/>
                <a:gd name="T105" fmla="*/ 6922 h 7273"/>
                <a:gd name="T106" fmla="*/ 3536 w 9455"/>
                <a:gd name="T107" fmla="*/ 6922 h 7273"/>
                <a:gd name="T108" fmla="*/ 5196 w 9455"/>
                <a:gd name="T109" fmla="*/ 6922 h 7273"/>
                <a:gd name="T110" fmla="*/ 6877 w 9455"/>
                <a:gd name="T111" fmla="*/ 6922 h 7273"/>
                <a:gd name="T112" fmla="*/ 9279 w 9455"/>
                <a:gd name="T113" fmla="*/ 6922 h 7273"/>
                <a:gd name="T114" fmla="*/ 9279 w 9455"/>
                <a:gd name="T115" fmla="*/ 5263 h 7273"/>
                <a:gd name="T116" fmla="*/ 9279 w 9455"/>
                <a:gd name="T117" fmla="*/ 3581 h 7273"/>
                <a:gd name="T118" fmla="*/ 9279 w 9455"/>
                <a:gd name="T119" fmla="*/ 1921 h 7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55" h="7273">
                  <a:moveTo>
                    <a:pt x="9454" y="328"/>
                  </a:moveTo>
                  <a:lnTo>
                    <a:pt x="9454" y="240"/>
                  </a:lnTo>
                  <a:lnTo>
                    <a:pt x="9345" y="240"/>
                  </a:lnTo>
                  <a:lnTo>
                    <a:pt x="9345" y="0"/>
                  </a:lnTo>
                  <a:lnTo>
                    <a:pt x="9279" y="0"/>
                  </a:lnTo>
                  <a:lnTo>
                    <a:pt x="9279" y="240"/>
                  </a:lnTo>
                  <a:lnTo>
                    <a:pt x="8515" y="240"/>
                  </a:lnTo>
                  <a:lnTo>
                    <a:pt x="8515" y="0"/>
                  </a:lnTo>
                  <a:lnTo>
                    <a:pt x="8449" y="0"/>
                  </a:lnTo>
                  <a:lnTo>
                    <a:pt x="8449" y="240"/>
                  </a:lnTo>
                  <a:lnTo>
                    <a:pt x="7685" y="240"/>
                  </a:lnTo>
                  <a:lnTo>
                    <a:pt x="7685" y="0"/>
                  </a:lnTo>
                  <a:lnTo>
                    <a:pt x="7598" y="0"/>
                  </a:lnTo>
                  <a:lnTo>
                    <a:pt x="7598" y="240"/>
                  </a:lnTo>
                  <a:lnTo>
                    <a:pt x="6877" y="240"/>
                  </a:lnTo>
                  <a:lnTo>
                    <a:pt x="6877" y="0"/>
                  </a:lnTo>
                  <a:lnTo>
                    <a:pt x="6790" y="0"/>
                  </a:lnTo>
                  <a:lnTo>
                    <a:pt x="6790" y="240"/>
                  </a:lnTo>
                  <a:lnTo>
                    <a:pt x="6048" y="240"/>
                  </a:lnTo>
                  <a:lnTo>
                    <a:pt x="6048" y="0"/>
                  </a:lnTo>
                  <a:lnTo>
                    <a:pt x="5960" y="0"/>
                  </a:lnTo>
                  <a:lnTo>
                    <a:pt x="5960" y="240"/>
                  </a:lnTo>
                  <a:lnTo>
                    <a:pt x="5196" y="240"/>
                  </a:lnTo>
                  <a:lnTo>
                    <a:pt x="5196" y="0"/>
                  </a:lnTo>
                  <a:lnTo>
                    <a:pt x="5130" y="0"/>
                  </a:lnTo>
                  <a:lnTo>
                    <a:pt x="5130" y="240"/>
                  </a:lnTo>
                  <a:lnTo>
                    <a:pt x="4366" y="240"/>
                  </a:lnTo>
                  <a:lnTo>
                    <a:pt x="4366" y="0"/>
                  </a:lnTo>
                  <a:lnTo>
                    <a:pt x="4301" y="0"/>
                  </a:lnTo>
                  <a:lnTo>
                    <a:pt x="4301" y="240"/>
                  </a:lnTo>
                  <a:lnTo>
                    <a:pt x="3536" y="240"/>
                  </a:lnTo>
                  <a:lnTo>
                    <a:pt x="3536" y="0"/>
                  </a:lnTo>
                  <a:lnTo>
                    <a:pt x="3449" y="0"/>
                  </a:lnTo>
                  <a:lnTo>
                    <a:pt x="3449" y="240"/>
                  </a:lnTo>
                  <a:lnTo>
                    <a:pt x="2707" y="240"/>
                  </a:lnTo>
                  <a:lnTo>
                    <a:pt x="2707" y="0"/>
                  </a:lnTo>
                  <a:lnTo>
                    <a:pt x="2620" y="0"/>
                  </a:lnTo>
                  <a:lnTo>
                    <a:pt x="2620" y="240"/>
                  </a:lnTo>
                  <a:lnTo>
                    <a:pt x="1877" y="240"/>
                  </a:lnTo>
                  <a:lnTo>
                    <a:pt x="1877" y="0"/>
                  </a:lnTo>
                  <a:lnTo>
                    <a:pt x="1790" y="0"/>
                  </a:lnTo>
                  <a:lnTo>
                    <a:pt x="1790" y="240"/>
                  </a:lnTo>
                  <a:lnTo>
                    <a:pt x="1025" y="240"/>
                  </a:lnTo>
                  <a:lnTo>
                    <a:pt x="1025" y="0"/>
                  </a:lnTo>
                  <a:lnTo>
                    <a:pt x="960" y="0"/>
                  </a:lnTo>
                  <a:lnTo>
                    <a:pt x="960" y="240"/>
                  </a:lnTo>
                  <a:lnTo>
                    <a:pt x="196" y="240"/>
                  </a:lnTo>
                  <a:lnTo>
                    <a:pt x="196" y="0"/>
                  </a:lnTo>
                  <a:lnTo>
                    <a:pt x="130" y="0"/>
                  </a:lnTo>
                  <a:lnTo>
                    <a:pt x="130" y="240"/>
                  </a:lnTo>
                  <a:lnTo>
                    <a:pt x="0" y="240"/>
                  </a:lnTo>
                  <a:lnTo>
                    <a:pt x="0" y="328"/>
                  </a:lnTo>
                  <a:lnTo>
                    <a:pt x="130" y="328"/>
                  </a:lnTo>
                  <a:lnTo>
                    <a:pt x="130" y="1092"/>
                  </a:lnTo>
                  <a:lnTo>
                    <a:pt x="0" y="1092"/>
                  </a:lnTo>
                  <a:lnTo>
                    <a:pt x="0" y="1158"/>
                  </a:lnTo>
                  <a:lnTo>
                    <a:pt x="130" y="1158"/>
                  </a:lnTo>
                  <a:lnTo>
                    <a:pt x="130" y="1921"/>
                  </a:lnTo>
                  <a:lnTo>
                    <a:pt x="0" y="1921"/>
                  </a:lnTo>
                  <a:lnTo>
                    <a:pt x="0" y="1987"/>
                  </a:lnTo>
                  <a:lnTo>
                    <a:pt x="130" y="1987"/>
                  </a:lnTo>
                  <a:lnTo>
                    <a:pt x="130" y="2752"/>
                  </a:lnTo>
                  <a:lnTo>
                    <a:pt x="0" y="2752"/>
                  </a:lnTo>
                  <a:lnTo>
                    <a:pt x="0" y="2839"/>
                  </a:lnTo>
                  <a:lnTo>
                    <a:pt x="130" y="2839"/>
                  </a:lnTo>
                  <a:lnTo>
                    <a:pt x="130" y="3581"/>
                  </a:lnTo>
                  <a:lnTo>
                    <a:pt x="0" y="3581"/>
                  </a:lnTo>
                  <a:lnTo>
                    <a:pt x="0" y="3668"/>
                  </a:lnTo>
                  <a:lnTo>
                    <a:pt x="130" y="3668"/>
                  </a:lnTo>
                  <a:lnTo>
                    <a:pt x="130" y="4433"/>
                  </a:lnTo>
                  <a:lnTo>
                    <a:pt x="0" y="4433"/>
                  </a:lnTo>
                  <a:lnTo>
                    <a:pt x="0" y="4498"/>
                  </a:lnTo>
                  <a:lnTo>
                    <a:pt x="130" y="4498"/>
                  </a:lnTo>
                  <a:lnTo>
                    <a:pt x="130" y="5263"/>
                  </a:lnTo>
                  <a:lnTo>
                    <a:pt x="0" y="5263"/>
                  </a:lnTo>
                  <a:lnTo>
                    <a:pt x="0" y="5328"/>
                  </a:lnTo>
                  <a:lnTo>
                    <a:pt x="130" y="5328"/>
                  </a:lnTo>
                  <a:lnTo>
                    <a:pt x="130" y="6092"/>
                  </a:lnTo>
                  <a:lnTo>
                    <a:pt x="0" y="6092"/>
                  </a:lnTo>
                  <a:lnTo>
                    <a:pt x="0" y="6179"/>
                  </a:lnTo>
                  <a:lnTo>
                    <a:pt x="130" y="6179"/>
                  </a:lnTo>
                  <a:lnTo>
                    <a:pt x="130" y="6922"/>
                  </a:lnTo>
                  <a:lnTo>
                    <a:pt x="0" y="6922"/>
                  </a:lnTo>
                  <a:lnTo>
                    <a:pt x="0" y="7010"/>
                  </a:lnTo>
                  <a:lnTo>
                    <a:pt x="130" y="7010"/>
                  </a:lnTo>
                  <a:lnTo>
                    <a:pt x="130" y="7272"/>
                  </a:lnTo>
                  <a:lnTo>
                    <a:pt x="196" y="7272"/>
                  </a:lnTo>
                  <a:lnTo>
                    <a:pt x="196" y="7010"/>
                  </a:lnTo>
                  <a:lnTo>
                    <a:pt x="960" y="7010"/>
                  </a:lnTo>
                  <a:lnTo>
                    <a:pt x="960" y="7272"/>
                  </a:lnTo>
                  <a:lnTo>
                    <a:pt x="1025" y="7272"/>
                  </a:lnTo>
                  <a:lnTo>
                    <a:pt x="1025" y="7010"/>
                  </a:lnTo>
                  <a:lnTo>
                    <a:pt x="1790" y="7010"/>
                  </a:lnTo>
                  <a:lnTo>
                    <a:pt x="1790" y="7272"/>
                  </a:lnTo>
                  <a:lnTo>
                    <a:pt x="1877" y="7272"/>
                  </a:lnTo>
                  <a:lnTo>
                    <a:pt x="1877" y="7010"/>
                  </a:lnTo>
                  <a:lnTo>
                    <a:pt x="2620" y="7010"/>
                  </a:lnTo>
                  <a:lnTo>
                    <a:pt x="2620" y="7272"/>
                  </a:lnTo>
                  <a:lnTo>
                    <a:pt x="2707" y="7272"/>
                  </a:lnTo>
                  <a:lnTo>
                    <a:pt x="2707" y="7010"/>
                  </a:lnTo>
                  <a:lnTo>
                    <a:pt x="3449" y="7010"/>
                  </a:lnTo>
                  <a:lnTo>
                    <a:pt x="3449" y="7272"/>
                  </a:lnTo>
                  <a:lnTo>
                    <a:pt x="3536" y="7272"/>
                  </a:lnTo>
                  <a:lnTo>
                    <a:pt x="3536" y="7010"/>
                  </a:lnTo>
                  <a:lnTo>
                    <a:pt x="4301" y="7010"/>
                  </a:lnTo>
                  <a:lnTo>
                    <a:pt x="4301" y="7272"/>
                  </a:lnTo>
                  <a:lnTo>
                    <a:pt x="4366" y="7272"/>
                  </a:lnTo>
                  <a:lnTo>
                    <a:pt x="4366" y="7010"/>
                  </a:lnTo>
                  <a:lnTo>
                    <a:pt x="5130" y="7010"/>
                  </a:lnTo>
                  <a:lnTo>
                    <a:pt x="5130" y="7272"/>
                  </a:lnTo>
                  <a:lnTo>
                    <a:pt x="5196" y="7272"/>
                  </a:lnTo>
                  <a:lnTo>
                    <a:pt x="5196" y="7010"/>
                  </a:lnTo>
                  <a:lnTo>
                    <a:pt x="5960" y="7010"/>
                  </a:lnTo>
                  <a:lnTo>
                    <a:pt x="5960" y="7272"/>
                  </a:lnTo>
                  <a:lnTo>
                    <a:pt x="6048" y="7272"/>
                  </a:lnTo>
                  <a:lnTo>
                    <a:pt x="6048" y="7010"/>
                  </a:lnTo>
                  <a:lnTo>
                    <a:pt x="6790" y="7010"/>
                  </a:lnTo>
                  <a:lnTo>
                    <a:pt x="6790" y="7272"/>
                  </a:lnTo>
                  <a:lnTo>
                    <a:pt x="6877" y="7272"/>
                  </a:lnTo>
                  <a:lnTo>
                    <a:pt x="6877" y="7010"/>
                  </a:lnTo>
                  <a:lnTo>
                    <a:pt x="7598" y="7010"/>
                  </a:lnTo>
                  <a:lnTo>
                    <a:pt x="7598" y="7272"/>
                  </a:lnTo>
                  <a:lnTo>
                    <a:pt x="7685" y="7272"/>
                  </a:lnTo>
                  <a:lnTo>
                    <a:pt x="7685" y="7010"/>
                  </a:lnTo>
                  <a:lnTo>
                    <a:pt x="8449" y="7010"/>
                  </a:lnTo>
                  <a:lnTo>
                    <a:pt x="8449" y="7272"/>
                  </a:lnTo>
                  <a:lnTo>
                    <a:pt x="8515" y="7272"/>
                  </a:lnTo>
                  <a:lnTo>
                    <a:pt x="8515" y="7010"/>
                  </a:lnTo>
                  <a:lnTo>
                    <a:pt x="9279" y="7010"/>
                  </a:lnTo>
                  <a:lnTo>
                    <a:pt x="9279" y="7272"/>
                  </a:lnTo>
                  <a:lnTo>
                    <a:pt x="9345" y="7272"/>
                  </a:lnTo>
                  <a:lnTo>
                    <a:pt x="9345" y="7010"/>
                  </a:lnTo>
                  <a:lnTo>
                    <a:pt x="9454" y="7010"/>
                  </a:lnTo>
                  <a:lnTo>
                    <a:pt x="9454" y="6922"/>
                  </a:lnTo>
                  <a:lnTo>
                    <a:pt x="9345" y="6922"/>
                  </a:lnTo>
                  <a:lnTo>
                    <a:pt x="9345" y="6179"/>
                  </a:lnTo>
                  <a:lnTo>
                    <a:pt x="9454" y="6179"/>
                  </a:lnTo>
                  <a:lnTo>
                    <a:pt x="9454" y="6092"/>
                  </a:lnTo>
                  <a:lnTo>
                    <a:pt x="9345" y="6092"/>
                  </a:lnTo>
                  <a:lnTo>
                    <a:pt x="9345" y="5328"/>
                  </a:lnTo>
                  <a:lnTo>
                    <a:pt x="9454" y="5328"/>
                  </a:lnTo>
                  <a:lnTo>
                    <a:pt x="9454" y="5263"/>
                  </a:lnTo>
                  <a:lnTo>
                    <a:pt x="9345" y="5263"/>
                  </a:lnTo>
                  <a:lnTo>
                    <a:pt x="9345" y="4498"/>
                  </a:lnTo>
                  <a:lnTo>
                    <a:pt x="9454" y="4498"/>
                  </a:lnTo>
                  <a:lnTo>
                    <a:pt x="9454" y="4433"/>
                  </a:lnTo>
                  <a:lnTo>
                    <a:pt x="9345" y="4433"/>
                  </a:lnTo>
                  <a:lnTo>
                    <a:pt x="9345" y="3668"/>
                  </a:lnTo>
                  <a:lnTo>
                    <a:pt x="9454" y="3668"/>
                  </a:lnTo>
                  <a:lnTo>
                    <a:pt x="9454" y="3581"/>
                  </a:lnTo>
                  <a:lnTo>
                    <a:pt x="9345" y="3581"/>
                  </a:lnTo>
                  <a:lnTo>
                    <a:pt x="9345" y="2839"/>
                  </a:lnTo>
                  <a:lnTo>
                    <a:pt x="9454" y="2839"/>
                  </a:lnTo>
                  <a:lnTo>
                    <a:pt x="9454" y="2752"/>
                  </a:lnTo>
                  <a:lnTo>
                    <a:pt x="9345" y="2752"/>
                  </a:lnTo>
                  <a:lnTo>
                    <a:pt x="9345" y="1987"/>
                  </a:lnTo>
                  <a:lnTo>
                    <a:pt x="9454" y="1987"/>
                  </a:lnTo>
                  <a:lnTo>
                    <a:pt x="9454" y="1921"/>
                  </a:lnTo>
                  <a:lnTo>
                    <a:pt x="9345" y="1921"/>
                  </a:lnTo>
                  <a:lnTo>
                    <a:pt x="9345" y="1158"/>
                  </a:lnTo>
                  <a:lnTo>
                    <a:pt x="9454" y="1158"/>
                  </a:lnTo>
                  <a:lnTo>
                    <a:pt x="9454" y="1092"/>
                  </a:lnTo>
                  <a:lnTo>
                    <a:pt x="9345" y="1092"/>
                  </a:lnTo>
                  <a:lnTo>
                    <a:pt x="9345" y="328"/>
                  </a:lnTo>
                  <a:lnTo>
                    <a:pt x="9454" y="328"/>
                  </a:lnTo>
                  <a:close/>
                  <a:moveTo>
                    <a:pt x="8449" y="328"/>
                  </a:moveTo>
                  <a:lnTo>
                    <a:pt x="8449" y="1092"/>
                  </a:lnTo>
                  <a:lnTo>
                    <a:pt x="7685" y="1092"/>
                  </a:lnTo>
                  <a:lnTo>
                    <a:pt x="7685" y="328"/>
                  </a:lnTo>
                  <a:lnTo>
                    <a:pt x="8449" y="328"/>
                  </a:lnTo>
                  <a:close/>
                  <a:moveTo>
                    <a:pt x="5130" y="3581"/>
                  </a:moveTo>
                  <a:lnTo>
                    <a:pt x="4366" y="3581"/>
                  </a:lnTo>
                  <a:lnTo>
                    <a:pt x="4366" y="2839"/>
                  </a:lnTo>
                  <a:lnTo>
                    <a:pt x="5130" y="2839"/>
                  </a:lnTo>
                  <a:lnTo>
                    <a:pt x="5130" y="3581"/>
                  </a:lnTo>
                  <a:close/>
                  <a:moveTo>
                    <a:pt x="5196" y="2839"/>
                  </a:moveTo>
                  <a:lnTo>
                    <a:pt x="5960" y="2839"/>
                  </a:lnTo>
                  <a:lnTo>
                    <a:pt x="5960" y="3581"/>
                  </a:lnTo>
                  <a:lnTo>
                    <a:pt x="5196" y="3581"/>
                  </a:lnTo>
                  <a:lnTo>
                    <a:pt x="5196" y="2839"/>
                  </a:lnTo>
                  <a:close/>
                  <a:moveTo>
                    <a:pt x="4301" y="3581"/>
                  </a:moveTo>
                  <a:lnTo>
                    <a:pt x="3536" y="3581"/>
                  </a:lnTo>
                  <a:lnTo>
                    <a:pt x="3536" y="2839"/>
                  </a:lnTo>
                  <a:lnTo>
                    <a:pt x="4301" y="2839"/>
                  </a:lnTo>
                  <a:lnTo>
                    <a:pt x="4301" y="3581"/>
                  </a:lnTo>
                  <a:close/>
                  <a:moveTo>
                    <a:pt x="3449" y="3581"/>
                  </a:moveTo>
                  <a:lnTo>
                    <a:pt x="2707" y="3581"/>
                  </a:lnTo>
                  <a:lnTo>
                    <a:pt x="2707" y="2839"/>
                  </a:lnTo>
                  <a:lnTo>
                    <a:pt x="3449" y="2839"/>
                  </a:lnTo>
                  <a:lnTo>
                    <a:pt x="3449" y="3581"/>
                  </a:lnTo>
                  <a:close/>
                  <a:moveTo>
                    <a:pt x="3449" y="3668"/>
                  </a:moveTo>
                  <a:lnTo>
                    <a:pt x="3449" y="4433"/>
                  </a:lnTo>
                  <a:lnTo>
                    <a:pt x="2707" y="4433"/>
                  </a:lnTo>
                  <a:lnTo>
                    <a:pt x="2707" y="3668"/>
                  </a:lnTo>
                  <a:lnTo>
                    <a:pt x="3449" y="3668"/>
                  </a:lnTo>
                  <a:close/>
                  <a:moveTo>
                    <a:pt x="3536" y="3668"/>
                  </a:moveTo>
                  <a:lnTo>
                    <a:pt x="4301" y="3668"/>
                  </a:lnTo>
                  <a:lnTo>
                    <a:pt x="4301" y="4433"/>
                  </a:lnTo>
                  <a:lnTo>
                    <a:pt x="3536" y="4433"/>
                  </a:lnTo>
                  <a:lnTo>
                    <a:pt x="3536" y="3668"/>
                  </a:lnTo>
                  <a:close/>
                  <a:moveTo>
                    <a:pt x="4366" y="3668"/>
                  </a:moveTo>
                  <a:lnTo>
                    <a:pt x="5130" y="3668"/>
                  </a:lnTo>
                  <a:lnTo>
                    <a:pt x="5130" y="4433"/>
                  </a:lnTo>
                  <a:lnTo>
                    <a:pt x="4366" y="4433"/>
                  </a:lnTo>
                  <a:lnTo>
                    <a:pt x="4366" y="3668"/>
                  </a:lnTo>
                  <a:close/>
                  <a:moveTo>
                    <a:pt x="5196" y="3668"/>
                  </a:moveTo>
                  <a:lnTo>
                    <a:pt x="5960" y="3668"/>
                  </a:lnTo>
                  <a:lnTo>
                    <a:pt x="5960" y="4433"/>
                  </a:lnTo>
                  <a:lnTo>
                    <a:pt x="5196" y="4433"/>
                  </a:lnTo>
                  <a:lnTo>
                    <a:pt x="5196" y="3668"/>
                  </a:lnTo>
                  <a:close/>
                  <a:moveTo>
                    <a:pt x="6048" y="3668"/>
                  </a:moveTo>
                  <a:lnTo>
                    <a:pt x="6790" y="3668"/>
                  </a:lnTo>
                  <a:lnTo>
                    <a:pt x="6790" y="4433"/>
                  </a:lnTo>
                  <a:lnTo>
                    <a:pt x="6048" y="4433"/>
                  </a:lnTo>
                  <a:lnTo>
                    <a:pt x="6048" y="3668"/>
                  </a:lnTo>
                  <a:close/>
                  <a:moveTo>
                    <a:pt x="6048" y="3581"/>
                  </a:moveTo>
                  <a:lnTo>
                    <a:pt x="6048" y="2839"/>
                  </a:lnTo>
                  <a:lnTo>
                    <a:pt x="6790" y="2839"/>
                  </a:lnTo>
                  <a:lnTo>
                    <a:pt x="6790" y="3581"/>
                  </a:lnTo>
                  <a:lnTo>
                    <a:pt x="6048" y="3581"/>
                  </a:lnTo>
                  <a:close/>
                  <a:moveTo>
                    <a:pt x="6048" y="2752"/>
                  </a:moveTo>
                  <a:lnTo>
                    <a:pt x="6048" y="1987"/>
                  </a:lnTo>
                  <a:lnTo>
                    <a:pt x="6790" y="1987"/>
                  </a:lnTo>
                  <a:lnTo>
                    <a:pt x="6790" y="2752"/>
                  </a:lnTo>
                  <a:lnTo>
                    <a:pt x="6048" y="2752"/>
                  </a:lnTo>
                  <a:close/>
                  <a:moveTo>
                    <a:pt x="5960" y="2752"/>
                  </a:moveTo>
                  <a:lnTo>
                    <a:pt x="5196" y="2752"/>
                  </a:lnTo>
                  <a:lnTo>
                    <a:pt x="5196" y="1987"/>
                  </a:lnTo>
                  <a:lnTo>
                    <a:pt x="5960" y="1987"/>
                  </a:lnTo>
                  <a:lnTo>
                    <a:pt x="5960" y="2752"/>
                  </a:lnTo>
                  <a:close/>
                  <a:moveTo>
                    <a:pt x="5130" y="2752"/>
                  </a:moveTo>
                  <a:lnTo>
                    <a:pt x="4366" y="2752"/>
                  </a:lnTo>
                  <a:lnTo>
                    <a:pt x="4366" y="1987"/>
                  </a:lnTo>
                  <a:lnTo>
                    <a:pt x="5130" y="1987"/>
                  </a:lnTo>
                  <a:lnTo>
                    <a:pt x="5130" y="2752"/>
                  </a:lnTo>
                  <a:close/>
                  <a:moveTo>
                    <a:pt x="4301" y="2752"/>
                  </a:moveTo>
                  <a:lnTo>
                    <a:pt x="3536" y="2752"/>
                  </a:lnTo>
                  <a:lnTo>
                    <a:pt x="3536" y="1987"/>
                  </a:lnTo>
                  <a:lnTo>
                    <a:pt x="4301" y="1987"/>
                  </a:lnTo>
                  <a:lnTo>
                    <a:pt x="4301" y="2752"/>
                  </a:lnTo>
                  <a:close/>
                  <a:moveTo>
                    <a:pt x="3449" y="2752"/>
                  </a:moveTo>
                  <a:lnTo>
                    <a:pt x="2707" y="2752"/>
                  </a:lnTo>
                  <a:lnTo>
                    <a:pt x="2707" y="1987"/>
                  </a:lnTo>
                  <a:lnTo>
                    <a:pt x="3449" y="1987"/>
                  </a:lnTo>
                  <a:lnTo>
                    <a:pt x="3449" y="2752"/>
                  </a:lnTo>
                  <a:close/>
                  <a:moveTo>
                    <a:pt x="2620" y="2752"/>
                  </a:moveTo>
                  <a:lnTo>
                    <a:pt x="1877" y="2752"/>
                  </a:lnTo>
                  <a:lnTo>
                    <a:pt x="1877" y="1987"/>
                  </a:lnTo>
                  <a:lnTo>
                    <a:pt x="2620" y="1987"/>
                  </a:lnTo>
                  <a:lnTo>
                    <a:pt x="2620" y="2752"/>
                  </a:lnTo>
                  <a:close/>
                  <a:moveTo>
                    <a:pt x="2620" y="2839"/>
                  </a:moveTo>
                  <a:lnTo>
                    <a:pt x="2620" y="3581"/>
                  </a:lnTo>
                  <a:lnTo>
                    <a:pt x="1877" y="3581"/>
                  </a:lnTo>
                  <a:lnTo>
                    <a:pt x="1877" y="2839"/>
                  </a:lnTo>
                  <a:lnTo>
                    <a:pt x="2620" y="2839"/>
                  </a:lnTo>
                  <a:close/>
                  <a:moveTo>
                    <a:pt x="2620" y="3668"/>
                  </a:moveTo>
                  <a:lnTo>
                    <a:pt x="2620" y="4433"/>
                  </a:lnTo>
                  <a:lnTo>
                    <a:pt x="1877" y="4433"/>
                  </a:lnTo>
                  <a:lnTo>
                    <a:pt x="1877" y="3668"/>
                  </a:lnTo>
                  <a:lnTo>
                    <a:pt x="2620" y="3668"/>
                  </a:lnTo>
                  <a:close/>
                  <a:moveTo>
                    <a:pt x="2620" y="4498"/>
                  </a:moveTo>
                  <a:lnTo>
                    <a:pt x="2620" y="5263"/>
                  </a:lnTo>
                  <a:lnTo>
                    <a:pt x="1877" y="5263"/>
                  </a:lnTo>
                  <a:lnTo>
                    <a:pt x="1877" y="4498"/>
                  </a:lnTo>
                  <a:lnTo>
                    <a:pt x="2620" y="4498"/>
                  </a:lnTo>
                  <a:close/>
                  <a:moveTo>
                    <a:pt x="2707" y="4498"/>
                  </a:moveTo>
                  <a:lnTo>
                    <a:pt x="3449" y="4498"/>
                  </a:lnTo>
                  <a:lnTo>
                    <a:pt x="3449" y="5263"/>
                  </a:lnTo>
                  <a:lnTo>
                    <a:pt x="2707" y="5263"/>
                  </a:lnTo>
                  <a:lnTo>
                    <a:pt x="2707" y="4498"/>
                  </a:lnTo>
                  <a:close/>
                  <a:moveTo>
                    <a:pt x="3536" y="4498"/>
                  </a:moveTo>
                  <a:lnTo>
                    <a:pt x="4301" y="4498"/>
                  </a:lnTo>
                  <a:lnTo>
                    <a:pt x="4301" y="5263"/>
                  </a:lnTo>
                  <a:lnTo>
                    <a:pt x="3536" y="5263"/>
                  </a:lnTo>
                  <a:lnTo>
                    <a:pt x="3536" y="4498"/>
                  </a:lnTo>
                  <a:close/>
                  <a:moveTo>
                    <a:pt x="4366" y="4498"/>
                  </a:moveTo>
                  <a:lnTo>
                    <a:pt x="5130" y="4498"/>
                  </a:lnTo>
                  <a:lnTo>
                    <a:pt x="5130" y="5263"/>
                  </a:lnTo>
                  <a:lnTo>
                    <a:pt x="4366" y="5263"/>
                  </a:lnTo>
                  <a:lnTo>
                    <a:pt x="4366" y="4498"/>
                  </a:lnTo>
                  <a:close/>
                  <a:moveTo>
                    <a:pt x="5196" y="4498"/>
                  </a:moveTo>
                  <a:lnTo>
                    <a:pt x="5960" y="4498"/>
                  </a:lnTo>
                  <a:lnTo>
                    <a:pt x="5960" y="5263"/>
                  </a:lnTo>
                  <a:lnTo>
                    <a:pt x="5196" y="5263"/>
                  </a:lnTo>
                  <a:lnTo>
                    <a:pt x="5196" y="4498"/>
                  </a:lnTo>
                  <a:close/>
                  <a:moveTo>
                    <a:pt x="6048" y="4498"/>
                  </a:moveTo>
                  <a:lnTo>
                    <a:pt x="6790" y="4498"/>
                  </a:lnTo>
                  <a:lnTo>
                    <a:pt x="6790" y="5263"/>
                  </a:lnTo>
                  <a:lnTo>
                    <a:pt x="6048" y="5263"/>
                  </a:lnTo>
                  <a:lnTo>
                    <a:pt x="6048" y="4498"/>
                  </a:lnTo>
                  <a:close/>
                  <a:moveTo>
                    <a:pt x="6877" y="4498"/>
                  </a:moveTo>
                  <a:lnTo>
                    <a:pt x="7598" y="4498"/>
                  </a:lnTo>
                  <a:lnTo>
                    <a:pt x="7598" y="5263"/>
                  </a:lnTo>
                  <a:lnTo>
                    <a:pt x="6877" y="5263"/>
                  </a:lnTo>
                  <a:lnTo>
                    <a:pt x="6877" y="4498"/>
                  </a:lnTo>
                  <a:close/>
                  <a:moveTo>
                    <a:pt x="6877" y="4433"/>
                  </a:moveTo>
                  <a:lnTo>
                    <a:pt x="6877" y="3668"/>
                  </a:lnTo>
                  <a:lnTo>
                    <a:pt x="7598" y="3668"/>
                  </a:lnTo>
                  <a:lnTo>
                    <a:pt x="7598" y="4433"/>
                  </a:lnTo>
                  <a:lnTo>
                    <a:pt x="6877" y="4433"/>
                  </a:lnTo>
                  <a:close/>
                  <a:moveTo>
                    <a:pt x="6877" y="3581"/>
                  </a:moveTo>
                  <a:lnTo>
                    <a:pt x="6877" y="2839"/>
                  </a:lnTo>
                  <a:lnTo>
                    <a:pt x="7598" y="2839"/>
                  </a:lnTo>
                  <a:lnTo>
                    <a:pt x="7598" y="3581"/>
                  </a:lnTo>
                  <a:lnTo>
                    <a:pt x="6877" y="3581"/>
                  </a:lnTo>
                  <a:close/>
                  <a:moveTo>
                    <a:pt x="6877" y="2752"/>
                  </a:moveTo>
                  <a:lnTo>
                    <a:pt x="6877" y="1987"/>
                  </a:lnTo>
                  <a:lnTo>
                    <a:pt x="7598" y="1987"/>
                  </a:lnTo>
                  <a:lnTo>
                    <a:pt x="7598" y="2752"/>
                  </a:lnTo>
                  <a:lnTo>
                    <a:pt x="6877" y="2752"/>
                  </a:lnTo>
                  <a:close/>
                  <a:moveTo>
                    <a:pt x="6877" y="1921"/>
                  </a:moveTo>
                  <a:lnTo>
                    <a:pt x="6877" y="1158"/>
                  </a:lnTo>
                  <a:lnTo>
                    <a:pt x="7598" y="1158"/>
                  </a:lnTo>
                  <a:lnTo>
                    <a:pt x="7598" y="1921"/>
                  </a:lnTo>
                  <a:lnTo>
                    <a:pt x="6877" y="1921"/>
                  </a:lnTo>
                  <a:close/>
                  <a:moveTo>
                    <a:pt x="6790" y="1921"/>
                  </a:moveTo>
                  <a:lnTo>
                    <a:pt x="6048" y="1921"/>
                  </a:lnTo>
                  <a:lnTo>
                    <a:pt x="6048" y="1158"/>
                  </a:lnTo>
                  <a:lnTo>
                    <a:pt x="6790" y="1158"/>
                  </a:lnTo>
                  <a:lnTo>
                    <a:pt x="6790" y="1921"/>
                  </a:lnTo>
                  <a:close/>
                  <a:moveTo>
                    <a:pt x="5960" y="1921"/>
                  </a:moveTo>
                  <a:lnTo>
                    <a:pt x="5196" y="1921"/>
                  </a:lnTo>
                  <a:lnTo>
                    <a:pt x="5196" y="1158"/>
                  </a:lnTo>
                  <a:lnTo>
                    <a:pt x="5960" y="1158"/>
                  </a:lnTo>
                  <a:lnTo>
                    <a:pt x="5960" y="1921"/>
                  </a:lnTo>
                  <a:close/>
                  <a:moveTo>
                    <a:pt x="5130" y="1921"/>
                  </a:moveTo>
                  <a:lnTo>
                    <a:pt x="4366" y="1921"/>
                  </a:lnTo>
                  <a:lnTo>
                    <a:pt x="4366" y="1158"/>
                  </a:lnTo>
                  <a:lnTo>
                    <a:pt x="5130" y="1158"/>
                  </a:lnTo>
                  <a:lnTo>
                    <a:pt x="5130" y="1921"/>
                  </a:lnTo>
                  <a:close/>
                  <a:moveTo>
                    <a:pt x="4301" y="1921"/>
                  </a:moveTo>
                  <a:lnTo>
                    <a:pt x="3536" y="1921"/>
                  </a:lnTo>
                  <a:lnTo>
                    <a:pt x="3536" y="1158"/>
                  </a:lnTo>
                  <a:lnTo>
                    <a:pt x="4301" y="1158"/>
                  </a:lnTo>
                  <a:lnTo>
                    <a:pt x="4301" y="1921"/>
                  </a:lnTo>
                  <a:close/>
                  <a:moveTo>
                    <a:pt x="3449" y="1921"/>
                  </a:moveTo>
                  <a:lnTo>
                    <a:pt x="2707" y="1921"/>
                  </a:lnTo>
                  <a:lnTo>
                    <a:pt x="2707" y="1158"/>
                  </a:lnTo>
                  <a:lnTo>
                    <a:pt x="3449" y="1158"/>
                  </a:lnTo>
                  <a:lnTo>
                    <a:pt x="3449" y="1921"/>
                  </a:lnTo>
                  <a:close/>
                  <a:moveTo>
                    <a:pt x="2620" y="1921"/>
                  </a:moveTo>
                  <a:lnTo>
                    <a:pt x="1877" y="1921"/>
                  </a:lnTo>
                  <a:lnTo>
                    <a:pt x="1877" y="1158"/>
                  </a:lnTo>
                  <a:lnTo>
                    <a:pt x="2620" y="1158"/>
                  </a:lnTo>
                  <a:lnTo>
                    <a:pt x="2620" y="1921"/>
                  </a:lnTo>
                  <a:close/>
                  <a:moveTo>
                    <a:pt x="1790" y="1921"/>
                  </a:moveTo>
                  <a:lnTo>
                    <a:pt x="1025" y="1921"/>
                  </a:lnTo>
                  <a:lnTo>
                    <a:pt x="1025" y="1158"/>
                  </a:lnTo>
                  <a:lnTo>
                    <a:pt x="1790" y="1158"/>
                  </a:lnTo>
                  <a:lnTo>
                    <a:pt x="1790" y="1921"/>
                  </a:lnTo>
                  <a:close/>
                  <a:moveTo>
                    <a:pt x="1790" y="1987"/>
                  </a:moveTo>
                  <a:lnTo>
                    <a:pt x="1790" y="2752"/>
                  </a:lnTo>
                  <a:lnTo>
                    <a:pt x="1025" y="2752"/>
                  </a:lnTo>
                  <a:lnTo>
                    <a:pt x="1025" y="1987"/>
                  </a:lnTo>
                  <a:lnTo>
                    <a:pt x="1790" y="1987"/>
                  </a:lnTo>
                  <a:close/>
                  <a:moveTo>
                    <a:pt x="1790" y="2839"/>
                  </a:moveTo>
                  <a:lnTo>
                    <a:pt x="1790" y="3581"/>
                  </a:lnTo>
                  <a:lnTo>
                    <a:pt x="1025" y="3581"/>
                  </a:lnTo>
                  <a:lnTo>
                    <a:pt x="1025" y="2839"/>
                  </a:lnTo>
                  <a:lnTo>
                    <a:pt x="1790" y="2839"/>
                  </a:lnTo>
                  <a:close/>
                  <a:moveTo>
                    <a:pt x="1790" y="3668"/>
                  </a:moveTo>
                  <a:lnTo>
                    <a:pt x="1790" y="4433"/>
                  </a:lnTo>
                  <a:lnTo>
                    <a:pt x="1025" y="4433"/>
                  </a:lnTo>
                  <a:lnTo>
                    <a:pt x="1025" y="3668"/>
                  </a:lnTo>
                  <a:lnTo>
                    <a:pt x="1790" y="3668"/>
                  </a:lnTo>
                  <a:close/>
                  <a:moveTo>
                    <a:pt x="1790" y="4498"/>
                  </a:moveTo>
                  <a:lnTo>
                    <a:pt x="1790" y="5263"/>
                  </a:lnTo>
                  <a:lnTo>
                    <a:pt x="1025" y="5263"/>
                  </a:lnTo>
                  <a:lnTo>
                    <a:pt x="1025" y="4498"/>
                  </a:lnTo>
                  <a:lnTo>
                    <a:pt x="1790" y="4498"/>
                  </a:lnTo>
                  <a:close/>
                  <a:moveTo>
                    <a:pt x="1790" y="5328"/>
                  </a:moveTo>
                  <a:lnTo>
                    <a:pt x="1790" y="6092"/>
                  </a:lnTo>
                  <a:lnTo>
                    <a:pt x="1025" y="6092"/>
                  </a:lnTo>
                  <a:lnTo>
                    <a:pt x="1025" y="5328"/>
                  </a:lnTo>
                  <a:lnTo>
                    <a:pt x="1790" y="5328"/>
                  </a:lnTo>
                  <a:close/>
                  <a:moveTo>
                    <a:pt x="1877" y="5328"/>
                  </a:moveTo>
                  <a:lnTo>
                    <a:pt x="2620" y="5328"/>
                  </a:lnTo>
                  <a:lnTo>
                    <a:pt x="2620" y="6092"/>
                  </a:lnTo>
                  <a:lnTo>
                    <a:pt x="1877" y="6092"/>
                  </a:lnTo>
                  <a:lnTo>
                    <a:pt x="1877" y="5328"/>
                  </a:lnTo>
                  <a:close/>
                  <a:moveTo>
                    <a:pt x="2707" y="5328"/>
                  </a:moveTo>
                  <a:lnTo>
                    <a:pt x="3449" y="5328"/>
                  </a:lnTo>
                  <a:lnTo>
                    <a:pt x="3449" y="6092"/>
                  </a:lnTo>
                  <a:lnTo>
                    <a:pt x="2707" y="6092"/>
                  </a:lnTo>
                  <a:lnTo>
                    <a:pt x="2707" y="5328"/>
                  </a:lnTo>
                  <a:close/>
                  <a:moveTo>
                    <a:pt x="3536" y="5328"/>
                  </a:moveTo>
                  <a:lnTo>
                    <a:pt x="4301" y="5328"/>
                  </a:lnTo>
                  <a:lnTo>
                    <a:pt x="4301" y="6092"/>
                  </a:lnTo>
                  <a:lnTo>
                    <a:pt x="3536" y="6092"/>
                  </a:lnTo>
                  <a:lnTo>
                    <a:pt x="3536" y="5328"/>
                  </a:lnTo>
                  <a:close/>
                  <a:moveTo>
                    <a:pt x="4366" y="5328"/>
                  </a:moveTo>
                  <a:lnTo>
                    <a:pt x="5130" y="5328"/>
                  </a:lnTo>
                  <a:lnTo>
                    <a:pt x="5130" y="6092"/>
                  </a:lnTo>
                  <a:lnTo>
                    <a:pt x="4366" y="6092"/>
                  </a:lnTo>
                  <a:lnTo>
                    <a:pt x="4366" y="5328"/>
                  </a:lnTo>
                  <a:close/>
                  <a:moveTo>
                    <a:pt x="5196" y="5328"/>
                  </a:moveTo>
                  <a:lnTo>
                    <a:pt x="5960" y="5328"/>
                  </a:lnTo>
                  <a:lnTo>
                    <a:pt x="5960" y="6092"/>
                  </a:lnTo>
                  <a:lnTo>
                    <a:pt x="5196" y="6092"/>
                  </a:lnTo>
                  <a:lnTo>
                    <a:pt x="5196" y="5328"/>
                  </a:lnTo>
                  <a:close/>
                  <a:moveTo>
                    <a:pt x="6048" y="5328"/>
                  </a:moveTo>
                  <a:lnTo>
                    <a:pt x="6790" y="5328"/>
                  </a:lnTo>
                  <a:lnTo>
                    <a:pt x="6790" y="6092"/>
                  </a:lnTo>
                  <a:lnTo>
                    <a:pt x="6048" y="6092"/>
                  </a:lnTo>
                  <a:lnTo>
                    <a:pt x="6048" y="5328"/>
                  </a:lnTo>
                  <a:close/>
                  <a:moveTo>
                    <a:pt x="6877" y="5328"/>
                  </a:moveTo>
                  <a:lnTo>
                    <a:pt x="7598" y="5328"/>
                  </a:lnTo>
                  <a:lnTo>
                    <a:pt x="7598" y="6092"/>
                  </a:lnTo>
                  <a:lnTo>
                    <a:pt x="6877" y="6092"/>
                  </a:lnTo>
                  <a:lnTo>
                    <a:pt x="6877" y="5328"/>
                  </a:lnTo>
                  <a:close/>
                  <a:moveTo>
                    <a:pt x="7685" y="5328"/>
                  </a:moveTo>
                  <a:lnTo>
                    <a:pt x="8449" y="5328"/>
                  </a:lnTo>
                  <a:lnTo>
                    <a:pt x="8449" y="6092"/>
                  </a:lnTo>
                  <a:lnTo>
                    <a:pt x="7685" y="6092"/>
                  </a:lnTo>
                  <a:lnTo>
                    <a:pt x="7685" y="5328"/>
                  </a:lnTo>
                  <a:close/>
                  <a:moveTo>
                    <a:pt x="7685" y="5263"/>
                  </a:moveTo>
                  <a:lnTo>
                    <a:pt x="7685" y="4498"/>
                  </a:lnTo>
                  <a:lnTo>
                    <a:pt x="8449" y="4498"/>
                  </a:lnTo>
                  <a:lnTo>
                    <a:pt x="8449" y="5263"/>
                  </a:lnTo>
                  <a:lnTo>
                    <a:pt x="7685" y="5263"/>
                  </a:lnTo>
                  <a:close/>
                  <a:moveTo>
                    <a:pt x="7685" y="4433"/>
                  </a:moveTo>
                  <a:lnTo>
                    <a:pt x="7685" y="3668"/>
                  </a:lnTo>
                  <a:lnTo>
                    <a:pt x="8449" y="3668"/>
                  </a:lnTo>
                  <a:lnTo>
                    <a:pt x="8449" y="4433"/>
                  </a:lnTo>
                  <a:lnTo>
                    <a:pt x="7685" y="4433"/>
                  </a:lnTo>
                  <a:close/>
                  <a:moveTo>
                    <a:pt x="7685" y="3581"/>
                  </a:moveTo>
                  <a:lnTo>
                    <a:pt x="7685" y="2839"/>
                  </a:lnTo>
                  <a:lnTo>
                    <a:pt x="8449" y="2839"/>
                  </a:lnTo>
                  <a:lnTo>
                    <a:pt x="8449" y="3581"/>
                  </a:lnTo>
                  <a:lnTo>
                    <a:pt x="7685" y="3581"/>
                  </a:lnTo>
                  <a:close/>
                  <a:moveTo>
                    <a:pt x="7685" y="2752"/>
                  </a:moveTo>
                  <a:lnTo>
                    <a:pt x="7685" y="1987"/>
                  </a:lnTo>
                  <a:lnTo>
                    <a:pt x="8449" y="1987"/>
                  </a:lnTo>
                  <a:lnTo>
                    <a:pt x="8449" y="2752"/>
                  </a:lnTo>
                  <a:lnTo>
                    <a:pt x="7685" y="2752"/>
                  </a:lnTo>
                  <a:close/>
                  <a:moveTo>
                    <a:pt x="7685" y="1921"/>
                  </a:moveTo>
                  <a:lnTo>
                    <a:pt x="7685" y="1158"/>
                  </a:lnTo>
                  <a:lnTo>
                    <a:pt x="8449" y="1158"/>
                  </a:lnTo>
                  <a:lnTo>
                    <a:pt x="8449" y="1921"/>
                  </a:lnTo>
                  <a:lnTo>
                    <a:pt x="7685" y="1921"/>
                  </a:lnTo>
                  <a:close/>
                  <a:moveTo>
                    <a:pt x="7598" y="328"/>
                  </a:moveTo>
                  <a:lnTo>
                    <a:pt x="7598" y="1092"/>
                  </a:lnTo>
                  <a:lnTo>
                    <a:pt x="6877" y="1092"/>
                  </a:lnTo>
                  <a:lnTo>
                    <a:pt x="6877" y="328"/>
                  </a:lnTo>
                  <a:lnTo>
                    <a:pt x="7598" y="328"/>
                  </a:lnTo>
                  <a:close/>
                  <a:moveTo>
                    <a:pt x="6790" y="328"/>
                  </a:moveTo>
                  <a:lnTo>
                    <a:pt x="6790" y="1092"/>
                  </a:lnTo>
                  <a:lnTo>
                    <a:pt x="6048" y="1092"/>
                  </a:lnTo>
                  <a:lnTo>
                    <a:pt x="6048" y="328"/>
                  </a:lnTo>
                  <a:lnTo>
                    <a:pt x="6790" y="328"/>
                  </a:lnTo>
                  <a:close/>
                  <a:moveTo>
                    <a:pt x="5960" y="328"/>
                  </a:moveTo>
                  <a:lnTo>
                    <a:pt x="5960" y="1092"/>
                  </a:lnTo>
                  <a:lnTo>
                    <a:pt x="5196" y="1092"/>
                  </a:lnTo>
                  <a:lnTo>
                    <a:pt x="5196" y="328"/>
                  </a:lnTo>
                  <a:lnTo>
                    <a:pt x="5960" y="328"/>
                  </a:lnTo>
                  <a:close/>
                  <a:moveTo>
                    <a:pt x="5130" y="328"/>
                  </a:moveTo>
                  <a:lnTo>
                    <a:pt x="5130" y="1092"/>
                  </a:lnTo>
                  <a:lnTo>
                    <a:pt x="4366" y="1092"/>
                  </a:lnTo>
                  <a:lnTo>
                    <a:pt x="4366" y="328"/>
                  </a:lnTo>
                  <a:lnTo>
                    <a:pt x="5130" y="328"/>
                  </a:lnTo>
                  <a:close/>
                  <a:moveTo>
                    <a:pt x="4301" y="328"/>
                  </a:moveTo>
                  <a:lnTo>
                    <a:pt x="4301" y="1092"/>
                  </a:lnTo>
                  <a:lnTo>
                    <a:pt x="3536" y="1092"/>
                  </a:lnTo>
                  <a:lnTo>
                    <a:pt x="3536" y="328"/>
                  </a:lnTo>
                  <a:lnTo>
                    <a:pt x="4301" y="328"/>
                  </a:lnTo>
                  <a:close/>
                  <a:moveTo>
                    <a:pt x="3449" y="328"/>
                  </a:moveTo>
                  <a:lnTo>
                    <a:pt x="3449" y="1092"/>
                  </a:lnTo>
                  <a:lnTo>
                    <a:pt x="2707" y="1092"/>
                  </a:lnTo>
                  <a:lnTo>
                    <a:pt x="2707" y="328"/>
                  </a:lnTo>
                  <a:lnTo>
                    <a:pt x="3449" y="328"/>
                  </a:lnTo>
                  <a:close/>
                  <a:moveTo>
                    <a:pt x="2620" y="328"/>
                  </a:moveTo>
                  <a:lnTo>
                    <a:pt x="2620" y="1092"/>
                  </a:lnTo>
                  <a:lnTo>
                    <a:pt x="1877" y="1092"/>
                  </a:lnTo>
                  <a:lnTo>
                    <a:pt x="1877" y="328"/>
                  </a:lnTo>
                  <a:lnTo>
                    <a:pt x="2620" y="328"/>
                  </a:lnTo>
                  <a:close/>
                  <a:moveTo>
                    <a:pt x="1790" y="328"/>
                  </a:moveTo>
                  <a:lnTo>
                    <a:pt x="1790" y="1092"/>
                  </a:lnTo>
                  <a:lnTo>
                    <a:pt x="1025" y="1092"/>
                  </a:lnTo>
                  <a:lnTo>
                    <a:pt x="1025" y="328"/>
                  </a:lnTo>
                  <a:lnTo>
                    <a:pt x="1790" y="328"/>
                  </a:lnTo>
                  <a:close/>
                  <a:moveTo>
                    <a:pt x="196" y="328"/>
                  </a:moveTo>
                  <a:lnTo>
                    <a:pt x="960" y="328"/>
                  </a:lnTo>
                  <a:lnTo>
                    <a:pt x="960" y="1092"/>
                  </a:lnTo>
                  <a:lnTo>
                    <a:pt x="196" y="1092"/>
                  </a:lnTo>
                  <a:lnTo>
                    <a:pt x="196" y="328"/>
                  </a:lnTo>
                  <a:close/>
                  <a:moveTo>
                    <a:pt x="196" y="1158"/>
                  </a:moveTo>
                  <a:lnTo>
                    <a:pt x="960" y="1158"/>
                  </a:lnTo>
                  <a:lnTo>
                    <a:pt x="960" y="1921"/>
                  </a:lnTo>
                  <a:lnTo>
                    <a:pt x="196" y="1921"/>
                  </a:lnTo>
                  <a:lnTo>
                    <a:pt x="196" y="1158"/>
                  </a:lnTo>
                  <a:close/>
                  <a:moveTo>
                    <a:pt x="196" y="1987"/>
                  </a:moveTo>
                  <a:lnTo>
                    <a:pt x="960" y="1987"/>
                  </a:lnTo>
                  <a:lnTo>
                    <a:pt x="960" y="2752"/>
                  </a:lnTo>
                  <a:lnTo>
                    <a:pt x="196" y="2752"/>
                  </a:lnTo>
                  <a:lnTo>
                    <a:pt x="196" y="1987"/>
                  </a:lnTo>
                  <a:close/>
                  <a:moveTo>
                    <a:pt x="196" y="2839"/>
                  </a:moveTo>
                  <a:lnTo>
                    <a:pt x="960" y="2839"/>
                  </a:lnTo>
                  <a:lnTo>
                    <a:pt x="960" y="3581"/>
                  </a:lnTo>
                  <a:lnTo>
                    <a:pt x="196" y="3581"/>
                  </a:lnTo>
                  <a:lnTo>
                    <a:pt x="196" y="2839"/>
                  </a:lnTo>
                  <a:close/>
                  <a:moveTo>
                    <a:pt x="196" y="3668"/>
                  </a:moveTo>
                  <a:lnTo>
                    <a:pt x="960" y="3668"/>
                  </a:lnTo>
                  <a:lnTo>
                    <a:pt x="960" y="4433"/>
                  </a:lnTo>
                  <a:lnTo>
                    <a:pt x="196" y="4433"/>
                  </a:lnTo>
                  <a:lnTo>
                    <a:pt x="196" y="3668"/>
                  </a:lnTo>
                  <a:close/>
                  <a:moveTo>
                    <a:pt x="196" y="4498"/>
                  </a:moveTo>
                  <a:lnTo>
                    <a:pt x="960" y="4498"/>
                  </a:lnTo>
                  <a:lnTo>
                    <a:pt x="960" y="5263"/>
                  </a:lnTo>
                  <a:lnTo>
                    <a:pt x="196" y="5263"/>
                  </a:lnTo>
                  <a:lnTo>
                    <a:pt x="196" y="4498"/>
                  </a:lnTo>
                  <a:close/>
                  <a:moveTo>
                    <a:pt x="196" y="5328"/>
                  </a:moveTo>
                  <a:lnTo>
                    <a:pt x="960" y="5328"/>
                  </a:lnTo>
                  <a:lnTo>
                    <a:pt x="960" y="6092"/>
                  </a:lnTo>
                  <a:lnTo>
                    <a:pt x="196" y="6092"/>
                  </a:lnTo>
                  <a:lnTo>
                    <a:pt x="196" y="5328"/>
                  </a:lnTo>
                  <a:close/>
                  <a:moveTo>
                    <a:pt x="196" y="6922"/>
                  </a:moveTo>
                  <a:lnTo>
                    <a:pt x="196" y="6179"/>
                  </a:lnTo>
                  <a:lnTo>
                    <a:pt x="960" y="6179"/>
                  </a:lnTo>
                  <a:lnTo>
                    <a:pt x="960" y="6922"/>
                  </a:lnTo>
                  <a:lnTo>
                    <a:pt x="196" y="6922"/>
                  </a:lnTo>
                  <a:close/>
                  <a:moveTo>
                    <a:pt x="1025" y="6922"/>
                  </a:moveTo>
                  <a:lnTo>
                    <a:pt x="1025" y="6179"/>
                  </a:lnTo>
                  <a:lnTo>
                    <a:pt x="1790" y="6179"/>
                  </a:lnTo>
                  <a:lnTo>
                    <a:pt x="1790" y="6922"/>
                  </a:lnTo>
                  <a:lnTo>
                    <a:pt x="1025" y="6922"/>
                  </a:lnTo>
                  <a:close/>
                  <a:moveTo>
                    <a:pt x="1877" y="6922"/>
                  </a:moveTo>
                  <a:lnTo>
                    <a:pt x="1877" y="6179"/>
                  </a:lnTo>
                  <a:lnTo>
                    <a:pt x="2620" y="6179"/>
                  </a:lnTo>
                  <a:lnTo>
                    <a:pt x="2620" y="6922"/>
                  </a:lnTo>
                  <a:lnTo>
                    <a:pt x="1877" y="6922"/>
                  </a:lnTo>
                  <a:close/>
                  <a:moveTo>
                    <a:pt x="2707" y="6922"/>
                  </a:moveTo>
                  <a:lnTo>
                    <a:pt x="2707" y="6179"/>
                  </a:lnTo>
                  <a:lnTo>
                    <a:pt x="3449" y="6179"/>
                  </a:lnTo>
                  <a:lnTo>
                    <a:pt x="3449" y="6922"/>
                  </a:lnTo>
                  <a:lnTo>
                    <a:pt x="2707" y="6922"/>
                  </a:lnTo>
                  <a:close/>
                  <a:moveTo>
                    <a:pt x="3536" y="6922"/>
                  </a:moveTo>
                  <a:lnTo>
                    <a:pt x="3536" y="6179"/>
                  </a:lnTo>
                  <a:lnTo>
                    <a:pt x="4301" y="6179"/>
                  </a:lnTo>
                  <a:lnTo>
                    <a:pt x="4301" y="6922"/>
                  </a:lnTo>
                  <a:lnTo>
                    <a:pt x="3536" y="6922"/>
                  </a:lnTo>
                  <a:close/>
                  <a:moveTo>
                    <a:pt x="4366" y="6922"/>
                  </a:moveTo>
                  <a:lnTo>
                    <a:pt x="4366" y="6179"/>
                  </a:lnTo>
                  <a:lnTo>
                    <a:pt x="5130" y="6179"/>
                  </a:lnTo>
                  <a:lnTo>
                    <a:pt x="5130" y="6922"/>
                  </a:lnTo>
                  <a:lnTo>
                    <a:pt x="4366" y="6922"/>
                  </a:lnTo>
                  <a:close/>
                  <a:moveTo>
                    <a:pt x="5196" y="6922"/>
                  </a:moveTo>
                  <a:lnTo>
                    <a:pt x="5196" y="6179"/>
                  </a:lnTo>
                  <a:lnTo>
                    <a:pt x="5960" y="6179"/>
                  </a:lnTo>
                  <a:lnTo>
                    <a:pt x="5960" y="6922"/>
                  </a:lnTo>
                  <a:lnTo>
                    <a:pt x="5196" y="6922"/>
                  </a:lnTo>
                  <a:close/>
                  <a:moveTo>
                    <a:pt x="6048" y="6922"/>
                  </a:moveTo>
                  <a:lnTo>
                    <a:pt x="6048" y="6179"/>
                  </a:lnTo>
                  <a:lnTo>
                    <a:pt x="6790" y="6179"/>
                  </a:lnTo>
                  <a:lnTo>
                    <a:pt x="6790" y="6922"/>
                  </a:lnTo>
                  <a:lnTo>
                    <a:pt x="6048" y="6922"/>
                  </a:lnTo>
                  <a:close/>
                  <a:moveTo>
                    <a:pt x="6877" y="6922"/>
                  </a:moveTo>
                  <a:lnTo>
                    <a:pt x="6877" y="6179"/>
                  </a:lnTo>
                  <a:lnTo>
                    <a:pt x="7598" y="6179"/>
                  </a:lnTo>
                  <a:lnTo>
                    <a:pt x="7598" y="6922"/>
                  </a:lnTo>
                  <a:lnTo>
                    <a:pt x="6877" y="6922"/>
                  </a:lnTo>
                  <a:close/>
                  <a:moveTo>
                    <a:pt x="7685" y="6922"/>
                  </a:moveTo>
                  <a:lnTo>
                    <a:pt x="7685" y="6179"/>
                  </a:lnTo>
                  <a:lnTo>
                    <a:pt x="8449" y="6179"/>
                  </a:lnTo>
                  <a:lnTo>
                    <a:pt x="8449" y="6922"/>
                  </a:lnTo>
                  <a:lnTo>
                    <a:pt x="7685" y="6922"/>
                  </a:lnTo>
                  <a:close/>
                  <a:moveTo>
                    <a:pt x="9279" y="6922"/>
                  </a:moveTo>
                  <a:lnTo>
                    <a:pt x="8515" y="6922"/>
                  </a:lnTo>
                  <a:lnTo>
                    <a:pt x="8515" y="6179"/>
                  </a:lnTo>
                  <a:lnTo>
                    <a:pt x="9279" y="6179"/>
                  </a:lnTo>
                  <a:lnTo>
                    <a:pt x="9279" y="6922"/>
                  </a:lnTo>
                  <a:close/>
                  <a:moveTo>
                    <a:pt x="9279" y="6092"/>
                  </a:moveTo>
                  <a:lnTo>
                    <a:pt x="8515" y="6092"/>
                  </a:lnTo>
                  <a:lnTo>
                    <a:pt x="8515" y="5328"/>
                  </a:lnTo>
                  <a:lnTo>
                    <a:pt x="9279" y="5328"/>
                  </a:lnTo>
                  <a:lnTo>
                    <a:pt x="9279" y="6092"/>
                  </a:lnTo>
                  <a:close/>
                  <a:moveTo>
                    <a:pt x="9279" y="5263"/>
                  </a:moveTo>
                  <a:lnTo>
                    <a:pt x="8515" y="5263"/>
                  </a:lnTo>
                  <a:lnTo>
                    <a:pt x="8515" y="4498"/>
                  </a:lnTo>
                  <a:lnTo>
                    <a:pt x="9279" y="4498"/>
                  </a:lnTo>
                  <a:lnTo>
                    <a:pt x="9279" y="5263"/>
                  </a:lnTo>
                  <a:close/>
                  <a:moveTo>
                    <a:pt x="9279" y="4433"/>
                  </a:moveTo>
                  <a:lnTo>
                    <a:pt x="8515" y="4433"/>
                  </a:lnTo>
                  <a:lnTo>
                    <a:pt x="8515" y="3668"/>
                  </a:lnTo>
                  <a:lnTo>
                    <a:pt x="9279" y="3668"/>
                  </a:lnTo>
                  <a:lnTo>
                    <a:pt x="9279" y="4433"/>
                  </a:lnTo>
                  <a:close/>
                  <a:moveTo>
                    <a:pt x="9279" y="3581"/>
                  </a:moveTo>
                  <a:lnTo>
                    <a:pt x="8515" y="3581"/>
                  </a:lnTo>
                  <a:lnTo>
                    <a:pt x="8515" y="2839"/>
                  </a:lnTo>
                  <a:lnTo>
                    <a:pt x="9279" y="2839"/>
                  </a:lnTo>
                  <a:lnTo>
                    <a:pt x="9279" y="3581"/>
                  </a:lnTo>
                  <a:close/>
                  <a:moveTo>
                    <a:pt x="9279" y="2752"/>
                  </a:moveTo>
                  <a:lnTo>
                    <a:pt x="8515" y="2752"/>
                  </a:lnTo>
                  <a:lnTo>
                    <a:pt x="8515" y="1987"/>
                  </a:lnTo>
                  <a:lnTo>
                    <a:pt x="9279" y="1987"/>
                  </a:lnTo>
                  <a:lnTo>
                    <a:pt x="9279" y="2752"/>
                  </a:lnTo>
                  <a:close/>
                  <a:moveTo>
                    <a:pt x="9279" y="1921"/>
                  </a:moveTo>
                  <a:lnTo>
                    <a:pt x="8515" y="1921"/>
                  </a:lnTo>
                  <a:lnTo>
                    <a:pt x="8515" y="1158"/>
                  </a:lnTo>
                  <a:lnTo>
                    <a:pt x="9279" y="1158"/>
                  </a:lnTo>
                  <a:lnTo>
                    <a:pt x="9279" y="1921"/>
                  </a:lnTo>
                  <a:close/>
                  <a:moveTo>
                    <a:pt x="9279" y="1092"/>
                  </a:moveTo>
                  <a:lnTo>
                    <a:pt x="8515" y="1092"/>
                  </a:lnTo>
                  <a:lnTo>
                    <a:pt x="8515" y="328"/>
                  </a:lnTo>
                  <a:lnTo>
                    <a:pt x="9279" y="328"/>
                  </a:lnTo>
                  <a:lnTo>
                    <a:pt x="9279" y="1092"/>
                  </a:lnTo>
                  <a:close/>
                </a:path>
              </a:pathLst>
            </a:custGeom>
            <a:solidFill>
              <a:srgbClr val="E6E9E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40" name="Group 39"/>
          <p:cNvGrpSpPr/>
          <p:nvPr/>
        </p:nvGrpSpPr>
        <p:grpSpPr>
          <a:xfrm>
            <a:off x="804859" y="3550090"/>
            <a:ext cx="180274" cy="236820"/>
            <a:chOff x="3741341" y="1604128"/>
            <a:chExt cx="341313" cy="488950"/>
          </a:xfrm>
          <a:solidFill>
            <a:schemeClr val="accent3"/>
          </a:solidFill>
        </p:grpSpPr>
        <p:sp>
          <p:nvSpPr>
            <p:cNvPr id="41"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42" name="Freeform 16"/>
            <p:cNvSpPr>
              <a:spLocks/>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sp>
        <p:nvSpPr>
          <p:cNvPr id="50" name="Freeform 60"/>
          <p:cNvSpPr>
            <a:spLocks noChangeArrowheads="1"/>
          </p:cNvSpPr>
          <p:nvPr/>
        </p:nvSpPr>
        <p:spPr bwMode="auto">
          <a:xfrm>
            <a:off x="1033847" y="3540419"/>
            <a:ext cx="226044" cy="222163"/>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7" name="Freeform 62"/>
          <p:cNvSpPr>
            <a:spLocks noChangeArrowheads="1"/>
          </p:cNvSpPr>
          <p:nvPr/>
        </p:nvSpPr>
        <p:spPr bwMode="auto">
          <a:xfrm>
            <a:off x="1085757" y="3550426"/>
            <a:ext cx="129163" cy="70856"/>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2" name="Freeform 61"/>
          <p:cNvSpPr>
            <a:spLocks noChangeArrowheads="1"/>
          </p:cNvSpPr>
          <p:nvPr/>
        </p:nvSpPr>
        <p:spPr bwMode="auto">
          <a:xfrm>
            <a:off x="1033206" y="3543949"/>
            <a:ext cx="125789" cy="222164"/>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1" name="Freeform 63"/>
          <p:cNvSpPr>
            <a:spLocks noChangeArrowheads="1"/>
          </p:cNvSpPr>
          <p:nvPr/>
        </p:nvSpPr>
        <p:spPr bwMode="auto">
          <a:xfrm>
            <a:off x="1077750" y="3565181"/>
            <a:ext cx="72316" cy="77741"/>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4" name="Freeform 64"/>
          <p:cNvSpPr>
            <a:spLocks noChangeArrowheads="1"/>
          </p:cNvSpPr>
          <p:nvPr/>
        </p:nvSpPr>
        <p:spPr bwMode="auto">
          <a:xfrm>
            <a:off x="1069974" y="3653353"/>
            <a:ext cx="152233" cy="97773"/>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5" name="Freeform 66"/>
          <p:cNvSpPr>
            <a:spLocks noChangeArrowheads="1"/>
          </p:cNvSpPr>
          <p:nvPr/>
        </p:nvSpPr>
        <p:spPr bwMode="auto">
          <a:xfrm>
            <a:off x="984902" y="3695663"/>
            <a:ext cx="111795" cy="4571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Tree>
    <p:extLst>
      <p:ext uri="{BB962C8B-B14F-4D97-AF65-F5344CB8AC3E}">
        <p14:creationId xmlns:p14="http://schemas.microsoft.com/office/powerpoint/2010/main" val="36697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6</a:t>
            </a:fld>
            <a:endParaRPr lang="en-GB" dirty="0"/>
          </a:p>
        </p:txBody>
      </p:sp>
      <p:sp>
        <p:nvSpPr>
          <p:cNvPr id="6" name="Title 5"/>
          <p:cNvSpPr>
            <a:spLocks noGrp="1"/>
          </p:cNvSpPr>
          <p:nvPr>
            <p:ph type="title"/>
          </p:nvPr>
        </p:nvSpPr>
        <p:spPr>
          <a:xfrm>
            <a:off x="1511299" y="55119"/>
            <a:ext cx="7346247" cy="644010"/>
          </a:xfrm>
        </p:spPr>
        <p:txBody>
          <a:bodyPr/>
          <a:lstStyle/>
          <a:p>
            <a:r>
              <a:rPr lang="en-GB" dirty="0"/>
              <a:t>What technologies are listed on the ETL?</a:t>
            </a:r>
          </a:p>
        </p:txBody>
      </p:sp>
      <p:sp>
        <p:nvSpPr>
          <p:cNvPr id="7" name="Subtitle 6"/>
          <p:cNvSpPr>
            <a:spLocks noGrp="1"/>
          </p:cNvSpPr>
          <p:nvPr>
            <p:ph type="subTitle" idx="1"/>
          </p:nvPr>
        </p:nvSpPr>
        <p:spPr>
          <a:xfrm>
            <a:off x="1532082" y="912822"/>
            <a:ext cx="7346246" cy="285788"/>
          </a:xfrm>
        </p:spPr>
        <p:txBody>
          <a:bodyPr/>
          <a:lstStyle/>
          <a:p>
            <a:r>
              <a:rPr lang="en-GB" sz="1600" dirty="0">
                <a:solidFill>
                  <a:schemeClr val="tx2"/>
                </a:solidFill>
              </a:rPr>
              <a:t>Equipment that is eligible:</a:t>
            </a:r>
          </a:p>
        </p:txBody>
      </p:sp>
      <p:sp>
        <p:nvSpPr>
          <p:cNvPr id="9" name="Rectangle 8"/>
          <p:cNvSpPr/>
          <p:nvPr/>
        </p:nvSpPr>
        <p:spPr>
          <a:xfrm>
            <a:off x="1600176" y="2126512"/>
            <a:ext cx="2621866" cy="3016988"/>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dirty="0"/>
              <a:t>Boiler equipment</a:t>
            </a:r>
          </a:p>
          <a:p>
            <a:pPr lvl="0"/>
            <a:r>
              <a:rPr lang="en-US" sz="1100" dirty="0"/>
              <a:t>Boiler retrofit equipment</a:t>
            </a:r>
            <a:endParaRPr lang="en-GB" sz="1100" dirty="0"/>
          </a:p>
          <a:p>
            <a:pPr lvl="0"/>
            <a:r>
              <a:rPr lang="en-US" sz="1100" dirty="0"/>
              <a:t>Compressed air equipment</a:t>
            </a:r>
            <a:endParaRPr lang="en-GB" sz="1100" dirty="0"/>
          </a:p>
          <a:p>
            <a:pPr lvl="0"/>
            <a:r>
              <a:rPr lang="en-US" sz="1100" dirty="0"/>
              <a:t>Heat pumps</a:t>
            </a:r>
          </a:p>
          <a:p>
            <a:pPr lvl="0"/>
            <a:r>
              <a:rPr lang="en-US" sz="1100" dirty="0"/>
              <a:t>Heat recovery ventilation units</a:t>
            </a:r>
          </a:p>
          <a:p>
            <a:pPr lvl="0"/>
            <a:r>
              <a:rPr lang="en-US" sz="1100" dirty="0"/>
              <a:t>Heating, ventilation and air conditioning (HVAC) equipment</a:t>
            </a:r>
            <a:endParaRPr lang="en-GB" sz="1100" dirty="0"/>
          </a:p>
          <a:p>
            <a:r>
              <a:rPr lang="en-US" sz="1100" dirty="0"/>
              <a:t>High speed hand air dryers</a:t>
            </a:r>
            <a:endParaRPr lang="en-GB" sz="1100" dirty="0"/>
          </a:p>
          <a:p>
            <a:pPr lvl="0"/>
            <a:r>
              <a:rPr lang="en-US" sz="1100" dirty="0"/>
              <a:t>Motors and drives</a:t>
            </a:r>
          </a:p>
          <a:p>
            <a:r>
              <a:rPr lang="en-US" sz="1100" dirty="0"/>
              <a:t>Pipework insulation </a:t>
            </a:r>
          </a:p>
          <a:p>
            <a:pPr lvl="0"/>
            <a:r>
              <a:rPr lang="en-US" sz="1100" dirty="0"/>
              <a:t>Portable energy monitoring equipment</a:t>
            </a:r>
            <a:endParaRPr lang="en-GB" sz="1100" dirty="0"/>
          </a:p>
          <a:p>
            <a:pPr lvl="0"/>
            <a:r>
              <a:rPr lang="en-US" sz="1100" dirty="0"/>
              <a:t>Radiant and warm air heaters</a:t>
            </a:r>
            <a:endParaRPr lang="en-GB" sz="1100" dirty="0"/>
          </a:p>
          <a:p>
            <a:pPr lvl="0"/>
            <a:r>
              <a:rPr lang="en-US" sz="1100" dirty="0"/>
              <a:t>Refrigeration equipment</a:t>
            </a:r>
            <a:endParaRPr lang="en-GB" sz="1100" dirty="0"/>
          </a:p>
          <a:p>
            <a:pPr lvl="0"/>
            <a:r>
              <a:rPr lang="en-US" sz="1100" dirty="0"/>
              <a:t>Solar thermal collectors</a:t>
            </a:r>
            <a:endParaRPr lang="en-GB" sz="1100" dirty="0"/>
          </a:p>
          <a:p>
            <a:pPr lvl="0"/>
            <a:r>
              <a:rPr lang="en-US" sz="1100" dirty="0"/>
              <a:t>Uninterruptible power supplies</a:t>
            </a:r>
            <a:endParaRPr lang="en-GB" sz="1100" dirty="0"/>
          </a:p>
          <a:p>
            <a:pPr lvl="0"/>
            <a:r>
              <a:rPr lang="en-US" sz="1100" dirty="0"/>
              <a:t>Waste Heat to electricity conversion equipment</a:t>
            </a:r>
          </a:p>
          <a:p>
            <a:pPr lvl="0"/>
            <a:r>
              <a:rPr lang="en-US" sz="1100" dirty="0"/>
              <a:t>Wastewater heat recovery systems</a:t>
            </a:r>
            <a:endParaRPr lang="en-GB" sz="1100" dirty="0"/>
          </a:p>
        </p:txBody>
      </p:sp>
      <p:sp>
        <p:nvSpPr>
          <p:cNvPr id="11" name="Rectangle 10"/>
          <p:cNvSpPr/>
          <p:nvPr/>
        </p:nvSpPr>
        <p:spPr>
          <a:xfrm>
            <a:off x="4302294" y="3329113"/>
            <a:ext cx="2595544" cy="103019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Automatic Monitoring and Targeting Systems</a:t>
            </a:r>
          </a:p>
          <a:p>
            <a:pPr algn="ctr"/>
            <a:r>
              <a:rPr lang="en-US" sz="1100" dirty="0"/>
              <a:t>Lighting equipment</a:t>
            </a:r>
          </a:p>
          <a:p>
            <a:pPr algn="ctr"/>
            <a:r>
              <a:rPr lang="en-GB" sz="1100" dirty="0"/>
              <a:t>Air to Air Heat Pumps, Split, Multi-Split and VRF</a:t>
            </a:r>
          </a:p>
        </p:txBody>
      </p:sp>
      <p:sp>
        <p:nvSpPr>
          <p:cNvPr id="13" name="Rectangle 12"/>
          <p:cNvSpPr/>
          <p:nvPr/>
        </p:nvSpPr>
        <p:spPr>
          <a:xfrm rot="16200000">
            <a:off x="-24377" y="3518945"/>
            <a:ext cx="3016987" cy="232119"/>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t>Equipment listed on the ETL</a:t>
            </a:r>
          </a:p>
        </p:txBody>
      </p:sp>
      <p:sp>
        <p:nvSpPr>
          <p:cNvPr id="15" name="Rectangle 14"/>
          <p:cNvSpPr/>
          <p:nvPr/>
        </p:nvSpPr>
        <p:spPr>
          <a:xfrm>
            <a:off x="4302294" y="2404269"/>
            <a:ext cx="2595544" cy="92309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t>Unlisted ETL categories:</a:t>
            </a:r>
          </a:p>
        </p:txBody>
      </p:sp>
      <p:sp>
        <p:nvSpPr>
          <p:cNvPr id="16" name="Rectangle 15"/>
          <p:cNvSpPr/>
          <p:nvPr/>
        </p:nvSpPr>
        <p:spPr>
          <a:xfrm>
            <a:off x="6978091" y="2398191"/>
            <a:ext cx="2089690" cy="1434563"/>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t>Combined Heat and Power (CHP)</a:t>
            </a:r>
          </a:p>
        </p:txBody>
      </p:sp>
      <p:sp>
        <p:nvSpPr>
          <p:cNvPr id="2" name="Rectangle 1"/>
          <p:cNvSpPr/>
          <p:nvPr/>
        </p:nvSpPr>
        <p:spPr>
          <a:xfrm>
            <a:off x="6978091" y="3851479"/>
            <a:ext cx="2089690" cy="504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GB" sz="1100" dirty="0"/>
              <a:t>For more information please visit the </a:t>
            </a:r>
            <a:r>
              <a:rPr lang="en-GB" sz="1100" dirty="0">
                <a:hlinkClick r:id="rId2"/>
              </a:rPr>
              <a:t>CHPQA</a:t>
            </a:r>
            <a:r>
              <a:rPr lang="en-GB" sz="1100" dirty="0"/>
              <a:t> webpage. </a:t>
            </a:r>
          </a:p>
        </p:txBody>
      </p:sp>
      <p:sp>
        <p:nvSpPr>
          <p:cNvPr id="4" name="Rectangle 3"/>
          <p:cNvSpPr/>
          <p:nvPr/>
        </p:nvSpPr>
        <p:spPr>
          <a:xfrm>
            <a:off x="1532082" y="1062750"/>
            <a:ext cx="7346247" cy="1077218"/>
          </a:xfrm>
          <a:prstGeom prst="rect">
            <a:avLst/>
          </a:prstGeom>
        </p:spPr>
        <p:txBody>
          <a:bodyPr wrap="square">
            <a:spAutoFit/>
          </a:bodyPr>
          <a:lstStyle/>
          <a:p>
            <a:pPr marL="342900" indent="-342900">
              <a:buAutoNum type="arabicParenR"/>
            </a:pPr>
            <a:r>
              <a:rPr lang="en-GB" sz="1600" b="1" dirty="0">
                <a:solidFill>
                  <a:schemeClr val="accent4"/>
                </a:solidFill>
              </a:rPr>
              <a:t>Listed on the ETL</a:t>
            </a:r>
          </a:p>
          <a:p>
            <a:pPr marL="342900" indent="-342900">
              <a:buAutoNum type="arabicParenR"/>
            </a:pPr>
            <a:r>
              <a:rPr lang="en-GB" sz="1600" b="1" dirty="0">
                <a:solidFill>
                  <a:schemeClr val="accent2"/>
                </a:solidFill>
              </a:rPr>
              <a:t>Complies with ETL criteria and the manufacturer has provided a statement of compliance (ETL “unlisted” categories)</a:t>
            </a:r>
          </a:p>
          <a:p>
            <a:pPr marL="342900" indent="-342900">
              <a:buAutoNum type="arabicParenR"/>
            </a:pPr>
            <a:r>
              <a:rPr lang="en-GB" sz="1600" b="1" dirty="0">
                <a:solidFill>
                  <a:schemeClr val="accent1"/>
                </a:solidFill>
              </a:rPr>
              <a:t>Assessed CHP equipment that has received a certificate of energy efficiency</a:t>
            </a:r>
          </a:p>
        </p:txBody>
      </p:sp>
      <p:pic>
        <p:nvPicPr>
          <p:cNvPr id="18" name="Picture 17" descr="T:\Programmes\ECA Scheme\2. Service Delivery\5. Procedures\6. Logo\etllogo2_vectoriz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79" y="1104206"/>
            <a:ext cx="1028700" cy="1102995"/>
          </a:xfrm>
          <a:prstGeom prst="rect">
            <a:avLst/>
          </a:prstGeom>
          <a:noFill/>
          <a:ln>
            <a:noFill/>
          </a:ln>
        </p:spPr>
      </p:pic>
    </p:spTree>
    <p:extLst>
      <p:ext uri="{BB962C8B-B14F-4D97-AF65-F5344CB8AC3E}">
        <p14:creationId xmlns:p14="http://schemas.microsoft.com/office/powerpoint/2010/main" val="232864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5124895" y="1579177"/>
            <a:ext cx="3299777" cy="2683051"/>
          </a:xfrm>
        </p:spPr>
        <p:txBody>
          <a:bodyPr/>
          <a:lstStyle/>
          <a:p>
            <a:pPr marL="0" indent="0">
              <a:buNone/>
            </a:pPr>
            <a:r>
              <a:rPr lang="en-GB" sz="1600" dirty="0"/>
              <a:t>The ETL seeks to incentivise the use of energy efficient </a:t>
            </a:r>
            <a:r>
              <a:rPr lang="en-GB" sz="1600" dirty="0">
                <a:solidFill>
                  <a:schemeClr val="tx2"/>
                </a:solidFill>
              </a:rPr>
              <a:t>products. </a:t>
            </a:r>
            <a:r>
              <a:rPr lang="en-GB" sz="1600" dirty="0"/>
              <a:t>In so doing, the ETL aspires to encourage manufacturers to design more products that qualify as highly energy efficient equipment.</a:t>
            </a:r>
          </a:p>
          <a:p>
            <a:pPr marL="0" indent="0">
              <a:buNone/>
            </a:pPr>
            <a:r>
              <a:rPr lang="en-GB" sz="1600" dirty="0"/>
              <a:t>In contrast, Minimum Energy Performance Standards, such as building design regulations and EcoDesign, are used to remove the poorest performing equipment from the market.</a:t>
            </a:r>
          </a:p>
        </p:txBody>
      </p:sp>
      <p:sp>
        <p:nvSpPr>
          <p:cNvPr id="3" name="Slide Number Placeholder 2"/>
          <p:cNvSpPr>
            <a:spLocks noGrp="1"/>
          </p:cNvSpPr>
          <p:nvPr>
            <p:ph type="sldNum" sz="quarter" idx="12"/>
          </p:nvPr>
        </p:nvSpPr>
        <p:spPr/>
        <p:txBody>
          <a:bodyPr/>
          <a:lstStyle/>
          <a:p>
            <a:fld id="{D209C6F7-3311-4A51-91D2-C6AA7AB1F99B}" type="slidenum">
              <a:rPr lang="en-GB" smtClean="0"/>
              <a:pPr/>
              <a:t>7</a:t>
            </a:fld>
            <a:endParaRPr lang="en-GB" dirty="0"/>
          </a:p>
        </p:txBody>
      </p:sp>
      <p:sp>
        <p:nvSpPr>
          <p:cNvPr id="6" name="Title 5"/>
          <p:cNvSpPr>
            <a:spLocks noGrp="1"/>
          </p:cNvSpPr>
          <p:nvPr>
            <p:ph type="title"/>
          </p:nvPr>
        </p:nvSpPr>
        <p:spPr>
          <a:xfrm>
            <a:off x="1511299" y="54657"/>
            <a:ext cx="7346247" cy="644010"/>
          </a:xfrm>
        </p:spPr>
        <p:txBody>
          <a:bodyPr/>
          <a:lstStyle/>
          <a:p>
            <a:r>
              <a:rPr lang="en-GB" dirty="0"/>
              <a:t>What does it mean to qualify for the ETL?</a:t>
            </a:r>
          </a:p>
        </p:txBody>
      </p:sp>
      <p:sp>
        <p:nvSpPr>
          <p:cNvPr id="7" name="Subtitle 6"/>
          <p:cNvSpPr>
            <a:spLocks noGrp="1"/>
          </p:cNvSpPr>
          <p:nvPr>
            <p:ph type="subTitle" idx="1"/>
          </p:nvPr>
        </p:nvSpPr>
        <p:spPr>
          <a:xfrm>
            <a:off x="1511299" y="1082868"/>
            <a:ext cx="7346246" cy="358764"/>
          </a:xfrm>
        </p:spPr>
        <p:txBody>
          <a:bodyPr/>
          <a:lstStyle/>
          <a:p>
            <a:r>
              <a:rPr lang="en-US" sz="1600" kern="0" dirty="0">
                <a:solidFill>
                  <a:schemeClr val="accent1">
                    <a:lumMod val="60000"/>
                    <a:lumOff val="40000"/>
                  </a:schemeClr>
                </a:solidFill>
              </a:rPr>
              <a:t>The energy saving criteria are set to ensure eligible products represent a significant improvement in energy performance over current standard products. </a:t>
            </a:r>
          </a:p>
          <a:p>
            <a:endParaRPr lang="en-GB" dirty="0">
              <a:solidFill>
                <a:schemeClr val="accent3"/>
              </a:solidFill>
            </a:endParaRPr>
          </a:p>
        </p:txBody>
      </p:sp>
      <p:sp>
        <p:nvSpPr>
          <p:cNvPr id="29" name="Rectangle 28"/>
          <p:cNvSpPr/>
          <p:nvPr/>
        </p:nvSpPr>
        <p:spPr>
          <a:xfrm>
            <a:off x="1350427" y="4292029"/>
            <a:ext cx="7074245" cy="830997"/>
          </a:xfrm>
          <a:prstGeom prst="rect">
            <a:avLst/>
          </a:prstGeom>
        </p:spPr>
        <p:txBody>
          <a:bodyPr wrap="square">
            <a:spAutoFit/>
          </a:bodyPr>
          <a:lstStyle/>
          <a:p>
            <a:pPr>
              <a:buClr>
                <a:schemeClr val="accent4"/>
              </a:buClr>
            </a:pPr>
            <a:r>
              <a:rPr lang="en-GB" sz="1600" dirty="0"/>
              <a:t>As the market evolves and equipment energy performance generally  improves for a technology, the list requirements will change to make sure that only the highest energy efficient equipment is represented. </a:t>
            </a:r>
          </a:p>
        </p:txBody>
      </p:sp>
      <p:sp>
        <p:nvSpPr>
          <p:cNvPr id="30" name="Freeform 29"/>
          <p:cNvSpPr/>
          <p:nvPr/>
        </p:nvSpPr>
        <p:spPr>
          <a:xfrm>
            <a:off x="1593706" y="1824525"/>
            <a:ext cx="3015574" cy="1506483"/>
          </a:xfrm>
          <a:custGeom>
            <a:avLst/>
            <a:gdLst>
              <a:gd name="connsiteX0" fmla="*/ 0 w 4247744"/>
              <a:gd name="connsiteY0" fmla="*/ 2451370 h 2451370"/>
              <a:gd name="connsiteX1" fmla="*/ 1005191 w 4247744"/>
              <a:gd name="connsiteY1" fmla="*/ 1971472 h 2451370"/>
              <a:gd name="connsiteX2" fmla="*/ 2140085 w 4247744"/>
              <a:gd name="connsiteY2" fmla="*/ 0 h 2451370"/>
              <a:gd name="connsiteX3" fmla="*/ 3268493 w 4247744"/>
              <a:gd name="connsiteY3" fmla="*/ 1977957 h 2451370"/>
              <a:gd name="connsiteX4" fmla="*/ 4247744 w 4247744"/>
              <a:gd name="connsiteY4" fmla="*/ 2451370 h 245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744" h="2451370">
                <a:moveTo>
                  <a:pt x="0" y="2451370"/>
                </a:moveTo>
                <a:cubicBezTo>
                  <a:pt x="324255" y="2415702"/>
                  <a:pt x="648510" y="2380034"/>
                  <a:pt x="1005191" y="1971472"/>
                </a:cubicBezTo>
                <a:cubicBezTo>
                  <a:pt x="1361872" y="1562910"/>
                  <a:pt x="1762868" y="-1081"/>
                  <a:pt x="2140085" y="0"/>
                </a:cubicBezTo>
                <a:cubicBezTo>
                  <a:pt x="2517302" y="1081"/>
                  <a:pt x="2917217" y="1569395"/>
                  <a:pt x="3268493" y="1977957"/>
                </a:cubicBezTo>
                <a:cubicBezTo>
                  <a:pt x="3619769" y="2386519"/>
                  <a:pt x="3933756" y="2418944"/>
                  <a:pt x="4247744" y="2451370"/>
                </a:cubicBezTo>
              </a:path>
            </a:pathLst>
          </a:custGeom>
          <a:solidFill>
            <a:schemeClr val="accent1">
              <a:lumMod val="40000"/>
              <a:lumOff val="60000"/>
            </a:schemeClr>
          </a:solidFill>
          <a:ln w="381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sp>
        <p:nvSpPr>
          <p:cNvPr id="31" name="Line 9"/>
          <p:cNvSpPr>
            <a:spLocks noChangeShapeType="1"/>
          </p:cNvSpPr>
          <p:nvPr/>
        </p:nvSpPr>
        <p:spPr bwMode="auto">
          <a:xfrm>
            <a:off x="3828827" y="2402313"/>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2" name="Line 9"/>
          <p:cNvSpPr>
            <a:spLocks noChangeShapeType="1"/>
          </p:cNvSpPr>
          <p:nvPr/>
        </p:nvSpPr>
        <p:spPr bwMode="auto">
          <a:xfrm>
            <a:off x="2382223" y="2402313"/>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4" name="Line 9"/>
          <p:cNvSpPr>
            <a:spLocks noChangeShapeType="1"/>
          </p:cNvSpPr>
          <p:nvPr/>
        </p:nvSpPr>
        <p:spPr bwMode="auto">
          <a:xfrm>
            <a:off x="4592255" y="2392068"/>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 name="Line 9"/>
          <p:cNvSpPr>
            <a:spLocks noChangeShapeType="1"/>
          </p:cNvSpPr>
          <p:nvPr/>
        </p:nvSpPr>
        <p:spPr bwMode="auto">
          <a:xfrm>
            <a:off x="1601770" y="2402313"/>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cxnSp>
        <p:nvCxnSpPr>
          <p:cNvPr id="36" name="Straight Arrow Connector 35"/>
          <p:cNvCxnSpPr/>
          <p:nvPr/>
        </p:nvCxnSpPr>
        <p:spPr bwMode="auto">
          <a:xfrm>
            <a:off x="3893460" y="2732534"/>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38" name="Rectangle 37"/>
          <p:cNvSpPr>
            <a:spLocks noChangeArrowheads="1"/>
          </p:cNvSpPr>
          <p:nvPr/>
        </p:nvSpPr>
        <p:spPr bwMode="auto">
          <a:xfrm flipH="1">
            <a:off x="4030278" y="2396172"/>
            <a:ext cx="360525" cy="338554"/>
          </a:xfrm>
          <a:prstGeom prst="rect">
            <a:avLst/>
          </a:prstGeom>
          <a:noFill/>
          <a:ln>
            <a:noFill/>
          </a:ln>
          <a:extLst/>
        </p:spPr>
        <p:txBody>
          <a:bodyPr wrap="square">
            <a:spAutoFit/>
          </a:bodyPr>
          <a:lstStyle/>
          <a:p>
            <a:pPr algn="ctr"/>
            <a:r>
              <a:rPr lang="en-GB" sz="800" dirty="0"/>
              <a:t>Top 25%</a:t>
            </a:r>
          </a:p>
        </p:txBody>
      </p:sp>
      <p:cxnSp>
        <p:nvCxnSpPr>
          <p:cNvPr id="39" name="Straight Arrow Connector 38"/>
          <p:cNvCxnSpPr/>
          <p:nvPr/>
        </p:nvCxnSpPr>
        <p:spPr bwMode="auto">
          <a:xfrm>
            <a:off x="1694147" y="2732534"/>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40" name="Rectangle 39"/>
          <p:cNvSpPr>
            <a:spLocks noChangeArrowheads="1"/>
          </p:cNvSpPr>
          <p:nvPr/>
        </p:nvSpPr>
        <p:spPr bwMode="auto">
          <a:xfrm flipH="1">
            <a:off x="1756094" y="2392068"/>
            <a:ext cx="521034" cy="338554"/>
          </a:xfrm>
          <a:prstGeom prst="rect">
            <a:avLst/>
          </a:prstGeom>
          <a:noFill/>
          <a:ln>
            <a:noFill/>
          </a:ln>
          <a:extLst/>
        </p:spPr>
        <p:txBody>
          <a:bodyPr wrap="square">
            <a:spAutoFit/>
          </a:bodyPr>
          <a:lstStyle/>
          <a:p>
            <a:pPr algn="ctr"/>
            <a:r>
              <a:rPr lang="en-GB" sz="800" dirty="0"/>
              <a:t>Bottom 25%</a:t>
            </a:r>
          </a:p>
        </p:txBody>
      </p:sp>
      <p:sp>
        <p:nvSpPr>
          <p:cNvPr id="41" name="Rounded Rectangle 40"/>
          <p:cNvSpPr/>
          <p:nvPr/>
        </p:nvSpPr>
        <p:spPr>
          <a:xfrm>
            <a:off x="1521886" y="3520219"/>
            <a:ext cx="999638"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accent1"/>
                </a:solidFill>
              </a:rPr>
              <a:t>Minimum Energy Efficiency Performance</a:t>
            </a:r>
          </a:p>
        </p:txBody>
      </p:sp>
      <p:sp>
        <p:nvSpPr>
          <p:cNvPr id="42" name="Rounded Rectangle 41"/>
          <p:cNvSpPr/>
          <p:nvPr/>
        </p:nvSpPr>
        <p:spPr>
          <a:xfrm>
            <a:off x="2653712" y="3396017"/>
            <a:ext cx="902459"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accent1"/>
                </a:solidFill>
              </a:rPr>
              <a:t>Average Performance</a:t>
            </a:r>
          </a:p>
        </p:txBody>
      </p:sp>
      <p:sp>
        <p:nvSpPr>
          <p:cNvPr id="43" name="Rounded Rectangle 42"/>
          <p:cNvSpPr/>
          <p:nvPr/>
        </p:nvSpPr>
        <p:spPr>
          <a:xfrm>
            <a:off x="3783795" y="3456054"/>
            <a:ext cx="902459"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accent1"/>
                </a:solidFill>
              </a:rPr>
              <a:t>High Energy Efficiency Performance</a:t>
            </a:r>
          </a:p>
        </p:txBody>
      </p:sp>
      <p:cxnSp>
        <p:nvCxnSpPr>
          <p:cNvPr id="10" name="Straight Connector 9"/>
          <p:cNvCxnSpPr/>
          <p:nvPr/>
        </p:nvCxnSpPr>
        <p:spPr>
          <a:xfrm>
            <a:off x="1533801" y="3396017"/>
            <a:ext cx="3127859"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533119" y="1614601"/>
            <a:ext cx="1" cy="1775464"/>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1" name="Line 9"/>
          <p:cNvSpPr>
            <a:spLocks noChangeShapeType="1"/>
          </p:cNvSpPr>
          <p:nvPr/>
        </p:nvSpPr>
        <p:spPr bwMode="auto">
          <a:xfrm>
            <a:off x="3121036" y="1635315"/>
            <a:ext cx="0" cy="169569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 name="Oval 21"/>
          <p:cNvSpPr/>
          <p:nvPr/>
        </p:nvSpPr>
        <p:spPr>
          <a:xfrm>
            <a:off x="3576925" y="2166730"/>
            <a:ext cx="1319278" cy="1796370"/>
          </a:xfrm>
          <a:prstGeom prst="ellipse">
            <a:avLst/>
          </a:prstGeom>
          <a:noFill/>
          <a:ln w="28575">
            <a:solidFill>
              <a:srgbClr val="80C33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3" name="Rectangle 22"/>
          <p:cNvSpPr>
            <a:spLocks noChangeArrowheads="1"/>
          </p:cNvSpPr>
          <p:nvPr/>
        </p:nvSpPr>
        <p:spPr bwMode="auto">
          <a:xfrm flipH="1">
            <a:off x="3857438" y="2748724"/>
            <a:ext cx="734817" cy="215444"/>
          </a:xfrm>
          <a:prstGeom prst="rect">
            <a:avLst/>
          </a:prstGeom>
          <a:noFill/>
          <a:ln>
            <a:noFill/>
          </a:ln>
          <a:extLst/>
        </p:spPr>
        <p:txBody>
          <a:bodyPr wrap="square">
            <a:spAutoFit/>
          </a:bodyPr>
          <a:lstStyle/>
          <a:p>
            <a:pPr algn="ctr"/>
            <a:r>
              <a:rPr lang="en-GB" sz="800" b="1" dirty="0">
                <a:solidFill>
                  <a:srgbClr val="80C337"/>
                </a:solidFill>
              </a:rPr>
              <a:t>ETL Products</a:t>
            </a:r>
          </a:p>
        </p:txBody>
      </p:sp>
    </p:spTree>
    <p:extLst>
      <p:ext uri="{BB962C8B-B14F-4D97-AF65-F5344CB8AC3E}">
        <p14:creationId xmlns:p14="http://schemas.microsoft.com/office/powerpoint/2010/main" val="224736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672806"/>
            <a:ext cx="6643689" cy="3129539"/>
          </a:xfrm>
        </p:spPr>
        <p:txBody>
          <a:bodyPr/>
          <a:lstStyle/>
          <a:p>
            <a:pPr>
              <a:buClr>
                <a:schemeClr val="accent5"/>
              </a:buClr>
            </a:pPr>
            <a:r>
              <a:rPr lang="en-GB" sz="1600" dirty="0"/>
              <a:t>The </a:t>
            </a:r>
            <a:r>
              <a:rPr lang="en-GB" sz="1600" b="1" dirty="0">
                <a:solidFill>
                  <a:schemeClr val="accent5"/>
                </a:solidFill>
              </a:rPr>
              <a:t>ETL independent technical team </a:t>
            </a:r>
            <a:r>
              <a:rPr lang="en-GB" sz="1600" dirty="0"/>
              <a:t>review the products against the criteria to demonstrate that the products meet the established requirements</a:t>
            </a:r>
          </a:p>
          <a:p>
            <a:pPr>
              <a:buClr>
                <a:schemeClr val="accent5"/>
              </a:buClr>
            </a:pPr>
            <a:r>
              <a:rPr lang="en-GB" sz="1600" dirty="0"/>
              <a:t>Different </a:t>
            </a:r>
            <a:r>
              <a:rPr lang="en-GB" sz="1600" b="1" dirty="0">
                <a:solidFill>
                  <a:schemeClr val="accent4"/>
                </a:solidFill>
              </a:rPr>
              <a:t>Performance requirements </a:t>
            </a:r>
            <a:r>
              <a:rPr lang="en-GB" sz="1600" dirty="0"/>
              <a:t>are set for each technology </a:t>
            </a:r>
          </a:p>
          <a:p>
            <a:pPr>
              <a:buClr>
                <a:schemeClr val="accent5"/>
              </a:buClr>
            </a:pPr>
            <a:r>
              <a:rPr lang="en-GB" sz="1600" dirty="0"/>
              <a:t>For most categories manufacturers need to test their equipment performance to </a:t>
            </a:r>
            <a:r>
              <a:rPr lang="en-GB" sz="1600" b="1" dirty="0">
                <a:solidFill>
                  <a:schemeClr val="accent2"/>
                </a:solidFill>
              </a:rPr>
              <a:t>BS EN standards</a:t>
            </a:r>
          </a:p>
          <a:p>
            <a:pPr>
              <a:buClr>
                <a:schemeClr val="accent5"/>
              </a:buClr>
            </a:pPr>
            <a:r>
              <a:rPr lang="en-GB" sz="1600" dirty="0"/>
              <a:t>All products must be tested in accordance </a:t>
            </a:r>
            <a:r>
              <a:rPr lang="en-GB" sz="1600" b="1" dirty="0">
                <a:solidFill>
                  <a:schemeClr val="accent3"/>
                </a:solidFill>
              </a:rPr>
              <a:t>with the relevant procedures    and test conditions </a:t>
            </a:r>
          </a:p>
          <a:p>
            <a:pPr>
              <a:buClr>
                <a:schemeClr val="accent5"/>
              </a:buClr>
            </a:pPr>
            <a:r>
              <a:rPr lang="en-GB" sz="1600" dirty="0"/>
              <a:t>To see specific requirements for the technology categories, please visit      </a:t>
            </a:r>
            <a:r>
              <a:rPr lang="en-GB" sz="1600" dirty="0">
                <a:hlinkClick r:id="rId2"/>
              </a:rPr>
              <a:t>The ETL Criteria List</a:t>
            </a:r>
            <a:endParaRPr lang="en-GB" sz="1600" dirty="0"/>
          </a:p>
          <a:p>
            <a:pPr>
              <a:buClr>
                <a:schemeClr val="accent5"/>
              </a:buClr>
            </a:pPr>
            <a:r>
              <a:rPr lang="en-GB" sz="1600" dirty="0">
                <a:solidFill>
                  <a:schemeClr val="tx2"/>
                </a:solidFill>
              </a:rPr>
              <a:t>Where products are assessed as </a:t>
            </a:r>
            <a:r>
              <a:rPr lang="en-GB" sz="1600" b="1" dirty="0">
                <a:solidFill>
                  <a:schemeClr val="accent1"/>
                </a:solidFill>
              </a:rPr>
              <a:t>meeting the criteria</a:t>
            </a:r>
            <a:r>
              <a:rPr lang="en-GB" sz="1600" dirty="0">
                <a:solidFill>
                  <a:schemeClr val="tx2"/>
                </a:solidFill>
              </a:rPr>
              <a:t>, they are added to the ETL. </a:t>
            </a:r>
            <a:r>
              <a:rPr lang="en-GB" sz="1600" b="1" dirty="0">
                <a:solidFill>
                  <a:schemeClr val="accent1"/>
                </a:solidFill>
              </a:rPr>
              <a:t>If they do not meet the criteria </a:t>
            </a:r>
            <a:r>
              <a:rPr lang="en-GB" sz="1600" dirty="0">
                <a:solidFill>
                  <a:schemeClr val="tx2"/>
                </a:solidFill>
              </a:rPr>
              <a:t>(which may be due to a lack of supporting information in the application) then the products are not added.</a:t>
            </a:r>
          </a:p>
        </p:txBody>
      </p:sp>
      <p:sp>
        <p:nvSpPr>
          <p:cNvPr id="3" name="Slide Number Placeholder 2"/>
          <p:cNvSpPr>
            <a:spLocks noGrp="1"/>
          </p:cNvSpPr>
          <p:nvPr>
            <p:ph type="sldNum" sz="quarter" idx="12"/>
          </p:nvPr>
        </p:nvSpPr>
        <p:spPr/>
        <p:txBody>
          <a:bodyPr/>
          <a:lstStyle/>
          <a:p>
            <a:fld id="{D209C6F7-3311-4A51-91D2-C6AA7AB1F99B}" type="slidenum">
              <a:rPr lang="en-GB" smtClean="0"/>
              <a:pPr/>
              <a:t>8</a:t>
            </a:fld>
            <a:endParaRPr lang="en-GB" dirty="0"/>
          </a:p>
        </p:txBody>
      </p:sp>
      <p:sp>
        <p:nvSpPr>
          <p:cNvPr id="6" name="Title 5"/>
          <p:cNvSpPr>
            <a:spLocks noGrp="1"/>
          </p:cNvSpPr>
          <p:nvPr>
            <p:ph type="title"/>
          </p:nvPr>
        </p:nvSpPr>
        <p:spPr>
          <a:xfrm>
            <a:off x="1511298" y="57135"/>
            <a:ext cx="7346247" cy="644010"/>
          </a:xfrm>
        </p:spPr>
        <p:txBody>
          <a:bodyPr/>
          <a:lstStyle/>
          <a:p>
            <a:r>
              <a:rPr lang="en-GB" dirty="0"/>
              <a:t>How are products on the ETL assessed?</a:t>
            </a:r>
          </a:p>
        </p:txBody>
      </p:sp>
      <p:sp>
        <p:nvSpPr>
          <p:cNvPr id="7" name="Subtitle 6"/>
          <p:cNvSpPr>
            <a:spLocks noGrp="1"/>
          </p:cNvSpPr>
          <p:nvPr>
            <p:ph type="subTitle" idx="1"/>
          </p:nvPr>
        </p:nvSpPr>
        <p:spPr>
          <a:xfrm>
            <a:off x="1511298" y="1087327"/>
            <a:ext cx="7346246" cy="358764"/>
          </a:xfrm>
        </p:spPr>
        <p:txBody>
          <a:bodyPr/>
          <a:lstStyle/>
          <a:p>
            <a:r>
              <a:rPr lang="en-GB" sz="1600" dirty="0">
                <a:solidFill>
                  <a:schemeClr val="accent5"/>
                </a:solidFill>
              </a:rPr>
              <a:t>The ETL has established robust energy efficiency criteria for each listed and       “unlisted” technology against which products are assessed</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337" y="1039433"/>
            <a:ext cx="430054" cy="503709"/>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9337" y="1827414"/>
            <a:ext cx="430054" cy="430054"/>
          </a:xfrm>
          <a:prstGeom prst="rect">
            <a:avLst/>
          </a:prstGeom>
        </p:spPr>
      </p:pic>
    </p:spTree>
    <p:extLst>
      <p:ext uri="{BB962C8B-B14F-4D97-AF65-F5344CB8AC3E}">
        <p14:creationId xmlns:p14="http://schemas.microsoft.com/office/powerpoint/2010/main" val="1314357294"/>
      </p:ext>
    </p:extLst>
  </p:cSld>
  <p:clrMapOvr>
    <a:masterClrMapping/>
  </p:clrMapOvr>
</p:sld>
</file>

<file path=ppt/theme/theme1.xml><?xml version="1.0" encoding="utf-8"?>
<a:theme xmlns:a="http://schemas.openxmlformats.org/drawingml/2006/main" name="Carbon Trust">
  <a:themeElements>
    <a:clrScheme name="Carbon Trust2">
      <a:dk1>
        <a:srgbClr val="032F51"/>
      </a:dk1>
      <a:lt1>
        <a:srgbClr val="FFFFFF"/>
      </a:lt1>
      <a:dk2>
        <a:srgbClr val="032F51"/>
      </a:dk2>
      <a:lt2>
        <a:srgbClr val="E7E6E6"/>
      </a:lt2>
      <a:accent1>
        <a:srgbClr val="003478"/>
      </a:accent1>
      <a:accent2>
        <a:srgbClr val="0096D7"/>
      </a:accent2>
      <a:accent3>
        <a:srgbClr val="8EBAE5"/>
      </a:accent3>
      <a:accent4>
        <a:srgbClr val="80C337"/>
      </a:accent4>
      <a:accent5>
        <a:srgbClr val="008B95"/>
      </a:accent5>
      <a:accent6>
        <a:srgbClr val="A2AD0A"/>
      </a:accent6>
      <a:hlink>
        <a:srgbClr val="B5384F"/>
      </a:hlink>
      <a:folHlink>
        <a:srgbClr val="693A7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66700" indent="-266700">
          <a:buClr>
            <a:schemeClr val="accent4"/>
          </a:buClr>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Presentation2" id="{293A6FEE-FB15-4A8F-A6F2-116E15C99D3F}" vid="{30DE9A8E-D99B-4E7D-8034-13714DCBD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24345e34-837d-4c3c-8ab9-2454188f1c1b">TO3 - Content Management</Document_x0020_Type>
    <g231af9a2bc74da4a3594bcdc0ef9465 xmlns="db0c4a29-7cf9-4535-91f5-5c2575b83772">
      <Terms xmlns="http://schemas.microsoft.com/office/infopath/2007/PartnerControls"/>
    </g231af9a2bc74da4a3594bcdc0ef9465>
    <TaxKeywordTaxHTField xmlns="db0c4a29-7cf9-4535-91f5-5c2575b83772">
      <Terms xmlns="http://schemas.microsoft.com/office/infopath/2007/PartnerControls"/>
    </TaxKeywordTaxHTField>
    <k944b6971d7a410d99e5d41980842442 xmlns="db0c4a29-7cf9-4535-91f5-5c2575b83772">
      <Terms xmlns="http://schemas.microsoft.com/office/infopath/2007/PartnerControls"/>
    </k944b6971d7a410d99e5d41980842442>
    <TaxCatchAll xmlns="db0c4a29-7cf9-4535-91f5-5c2575b83772"/>
    <_dlc_DocId xmlns="db0c4a29-7cf9-4535-91f5-5c2575b83772">CTKC-1339144375-1814</_dlc_DocId>
    <_dlc_DocIdUrl xmlns="db0c4a29-7cf9-4535-91f5-5c2575b83772">
      <Url>https://carbontrust.sharepoint.com/sites/Knowledge/Projects/ETL Lot 1 Delivery/_layouts/15/DocIdRedir.aspx?ID=CTKC-1339144375-1814</Url>
      <Description>CTKC-1339144375-1814</Description>
    </_dlc_DocIdUrl>
    <Status xmlns="24345e34-837d-4c3c-8ab9-2454188f1c1b">Current</Status>
    <e1lt xmlns="24345e34-837d-4c3c-8ab9-2454188f1c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oject document" ma:contentTypeID="0x01010026B8503CF5E1EB4FB3E5B4D8F196897600AB42648F15206E448B974EFD06B84436" ma:contentTypeVersion="15" ma:contentTypeDescription="" ma:contentTypeScope="" ma:versionID="c7896c26f3a8443b79075481a96636b7">
  <xsd:schema xmlns:xsd="http://www.w3.org/2001/XMLSchema" xmlns:xs="http://www.w3.org/2001/XMLSchema" xmlns:p="http://schemas.microsoft.com/office/2006/metadata/properties" xmlns:ns2="db0c4a29-7cf9-4535-91f5-5c2575b83772" xmlns:ns3="24345e34-837d-4c3c-8ab9-2454188f1c1b" targetNamespace="http://schemas.microsoft.com/office/2006/metadata/properties" ma:root="true" ma:fieldsID="863cc96c4ebdaf2f2aa00f7b5eb6bd03" ns2:_="" ns3:_="">
    <xsd:import namespace="db0c4a29-7cf9-4535-91f5-5c2575b83772"/>
    <xsd:import namespace="24345e34-837d-4c3c-8ab9-2454188f1c1b"/>
    <xsd:element name="properties">
      <xsd:complexType>
        <xsd:sequence>
          <xsd:element name="documentManagement">
            <xsd:complexType>
              <xsd:all>
                <xsd:element ref="ns2:TaxKeywordTaxHTField" minOccurs="0"/>
                <xsd:element ref="ns2:TaxCatchAll" minOccurs="0"/>
                <xsd:element ref="ns2:TaxCatchAllLabel" minOccurs="0"/>
                <xsd:element ref="ns2:g231af9a2bc74da4a3594bcdc0ef9465" minOccurs="0"/>
                <xsd:element ref="ns2:k944b6971d7a410d99e5d41980842442" minOccurs="0"/>
                <xsd:element ref="ns3:MediaServiceMetadata" minOccurs="0"/>
                <xsd:element ref="ns3:MediaServiceFastMetadata" minOccurs="0"/>
                <xsd:element ref="ns3:Document_x0020_Type" minOccurs="0"/>
                <xsd:element ref="ns2:_dlc_DocId" minOccurs="0"/>
                <xsd:element ref="ns2:_dlc_DocIdUrl" minOccurs="0"/>
                <xsd:element ref="ns2:_dlc_DocIdPersistId" minOccurs="0"/>
                <xsd:element ref="ns3:Status" minOccurs="0"/>
                <xsd:element ref="ns2:SharedWithUsers" minOccurs="0"/>
                <xsd:element ref="ns2:SharedWithDetails" minOccurs="0"/>
                <xsd:element ref="ns3:e1lt"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c4a29-7cf9-4535-91f5-5c2575b83772"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914c6e9a-4c33-454e-8dc9-9e27271d2f41"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d7abd786-0324-4ae2-8273-49c056235099}" ma:internalName="TaxCatchAll" ma:showField="CatchAllData" ma:web="db0c4a29-7cf9-4535-91f5-5c2575b8377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7abd786-0324-4ae2-8273-49c056235099}" ma:internalName="TaxCatchAllLabel" ma:readOnly="true" ma:showField="CatchAllDataLabel" ma:web="db0c4a29-7cf9-4535-91f5-5c2575b83772">
      <xsd:complexType>
        <xsd:complexContent>
          <xsd:extension base="dms:MultiChoiceLookup">
            <xsd:sequence>
              <xsd:element name="Value" type="dms:Lookup" maxOccurs="unbounded" minOccurs="0" nillable="true"/>
            </xsd:sequence>
          </xsd:extension>
        </xsd:complexContent>
      </xsd:complexType>
    </xsd:element>
    <xsd:element name="g231af9a2bc74da4a3594bcdc0ef9465" ma:index="12" nillable="true" ma:taxonomy="true" ma:internalName="g231af9a2bc74da4a3594bcdc0ef9465" ma:taxonomyFieldName="MMKeyDocument" ma:displayName="Key Document" ma:readOnly="false" ma:default="" ma:fieldId="{0231af9a-2bc7-4da4-a359-4bcdc0ef9465}" ma:sspId="914c6e9a-4c33-454e-8dc9-9e27271d2f41" ma:termSetId="cc2bd459-6ca1-42a5-9f82-5e615524eef3" ma:anchorId="00000000-0000-0000-0000-000000000000" ma:open="false" ma:isKeyword="false">
      <xsd:complexType>
        <xsd:sequence>
          <xsd:element ref="pc:Terms" minOccurs="0" maxOccurs="1"/>
        </xsd:sequence>
      </xsd:complexType>
    </xsd:element>
    <xsd:element name="k944b6971d7a410d99e5d41980842442" ma:index="15" nillable="true" ma:taxonomy="true" ma:internalName="k944b6971d7a410d99e5d41980842442" ma:taxonomyFieldName="MMProjectDocumentType" ma:displayName="Project Document Type" ma:default="" ma:fieldId="{4944b697-1d7a-410d-99e5-d41980842442}" ma:sspId="914c6e9a-4c33-454e-8dc9-9e27271d2f41" ma:termSetId="c3930a51-4b00-410b-b6b9-59ae6a186480" ma:anchorId="00000000-0000-0000-0000-000000000000" ma:open="fals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345e34-837d-4c3c-8ab9-2454188f1c1b"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Document_x0020_Type" ma:index="18" nillable="true" ma:displayName="Document Type" ma:default="TO3 - Content Management" ma:format="Dropdown" ma:internalName="Document_x0020_Type">
      <xsd:simpleType>
        <xsd:restriction base="dms:Choice">
          <xsd:enumeration value="TO3 - Content Management"/>
          <xsd:enumeration value="TO3 - Website"/>
          <xsd:enumeration value="TO1 - Programme Management"/>
          <xsd:enumeration value="TO2 - Applications"/>
          <xsd:enumeration value="TO2 - Enquiries"/>
          <xsd:enumeration value="TO2 - Logo compliance"/>
          <xsd:enumeration value="TO4 - Treasury Order"/>
          <xsd:enumeration value="TO5 - Promotion/Awareness"/>
          <xsd:enumeration value="Other"/>
        </xsd:restriction>
      </xsd:simpleType>
    </xsd:element>
    <xsd:element name="Status" ma:index="22" nillable="true" ma:displayName="Status" ma:default="Current" ma:format="Dropdown" ma:internalName="Status">
      <xsd:simpleType>
        <xsd:restriction base="dms:Choice">
          <xsd:enumeration value="Current"/>
          <xsd:enumeration value="Archive"/>
        </xsd:restriction>
      </xsd:simpleType>
    </xsd:element>
    <xsd:element name="e1lt" ma:index="25" nillable="true" ma:displayName="Text" ma:internalName="e1lt">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6B2E73-4E2C-4818-A779-0103783DEE54}">
  <ds:schemaRefs>
    <ds:schemaRef ds:uri="http://schemas.microsoft.com/sharepoint/v3/contenttype/forms"/>
  </ds:schemaRefs>
</ds:datastoreItem>
</file>

<file path=customXml/itemProps2.xml><?xml version="1.0" encoding="utf-8"?>
<ds:datastoreItem xmlns:ds="http://schemas.openxmlformats.org/officeDocument/2006/customXml" ds:itemID="{40066822-743F-4EFB-8AA6-56BB5684B9F2}">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db0c4a29-7cf9-4535-91f5-5c2575b83772"/>
    <ds:schemaRef ds:uri="http://purl.org/dc/terms/"/>
    <ds:schemaRef ds:uri="24345e34-837d-4c3c-8ab9-2454188f1c1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E638D07-55BC-42BF-823B-514859530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0c4a29-7cf9-4535-91f5-5c2575b83772"/>
    <ds:schemaRef ds:uri="24345e34-837d-4c3c-8ab9-2454188f1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08A2E48-E516-4F6C-970F-E32844398F7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11219</TotalTime>
  <Words>1341</Words>
  <Application>Microsoft Office PowerPoint</Application>
  <PresentationFormat>On-screen Show (16:9)</PresentationFormat>
  <Paragraphs>129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Gill Sans</vt:lpstr>
      <vt:lpstr>Raleway Black</vt:lpstr>
      <vt:lpstr>Raleway Light</vt:lpstr>
      <vt:lpstr>Carbon Trust</vt:lpstr>
      <vt:lpstr>PowerPoint Presentation</vt:lpstr>
      <vt:lpstr>Introduction</vt:lpstr>
      <vt:lpstr>PowerPoint Presentation</vt:lpstr>
      <vt:lpstr>What are the benefits of purchasing energy  efficient equipment?</vt:lpstr>
      <vt:lpstr>PowerPoint Presentation</vt:lpstr>
      <vt:lpstr>What is the Energy Technology List (ETL)?</vt:lpstr>
      <vt:lpstr>What technologies are listed on the ETL?</vt:lpstr>
      <vt:lpstr>What does it mean to qualify for the ETL?</vt:lpstr>
      <vt:lpstr>How are products on the ETL assessed?</vt:lpstr>
      <vt:lpstr>Additional information about unlisted  technology categories</vt:lpstr>
      <vt:lpstr>London Underground </vt:lpstr>
      <vt:lpstr>PowerPoint Presentation</vt:lpstr>
      <vt:lpstr>University of Reading</vt:lpstr>
      <vt:lpstr>PowerPoint Presentation</vt:lpstr>
      <vt:lpstr>Where can I find more information?</vt:lpstr>
    </vt:vector>
  </TitlesOfParts>
  <Company>Carbon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Lisa Lafferty</dc:creator>
  <cp:lastModifiedBy>May Laghzaoui</cp:lastModifiedBy>
  <cp:revision>279</cp:revision>
  <cp:lastPrinted>2018-02-21T09:48:18Z</cp:lastPrinted>
  <dcterms:created xsi:type="dcterms:W3CDTF">2017-09-22T13:50:55Z</dcterms:created>
  <dcterms:modified xsi:type="dcterms:W3CDTF">2021-03-09T10:51:15Z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0x01010026B8503CF5E1EB4FB3E5B4D8F196897600AB42648F15206E448B974EFD06B84436</vt:lpwstr>
  </property>
  <property fmtid="{D5CDD505-2E9C-101B-9397-08002B2CF9AE}" pid="3" name="TaxKeyword">
    <vt:lpwstr/>
  </property>
  <property fmtid="{D5CDD505-2E9C-101B-9397-08002B2CF9AE}" pid="4" name="MMProjectDocumentType">
    <vt:lpwstr/>
  </property>
  <property fmtid="{D5CDD505-2E9C-101B-9397-08002B2CF9AE}" pid="5" name="MMKeyDocument">
    <vt:lpwstr/>
  </property>
  <property fmtid="{D5CDD505-2E9C-101B-9397-08002B2CF9AE}" pid="6" name="_dlc_DocIdItemGuid">
    <vt:lpwstr>5e4c913c-6162-4006-91ab-51ef79f1abf7</vt:lpwstr>
  </property>
</Properties>
</file>